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1" r:id="rId2"/>
    <p:sldId id="321" r:id="rId3"/>
    <p:sldId id="320" r:id="rId4"/>
    <p:sldId id="322" r:id="rId5"/>
    <p:sldId id="368" r:id="rId6"/>
    <p:sldId id="343" r:id="rId7"/>
    <p:sldId id="347" r:id="rId8"/>
    <p:sldId id="344" r:id="rId9"/>
    <p:sldId id="351" r:id="rId10"/>
    <p:sldId id="348" r:id="rId11"/>
    <p:sldId id="346" r:id="rId12"/>
    <p:sldId id="349" r:id="rId13"/>
    <p:sldId id="350" r:id="rId14"/>
    <p:sldId id="352" r:id="rId15"/>
    <p:sldId id="371" r:id="rId16"/>
    <p:sldId id="353" r:id="rId17"/>
    <p:sldId id="354" r:id="rId18"/>
    <p:sldId id="355" r:id="rId19"/>
    <p:sldId id="357" r:id="rId20"/>
    <p:sldId id="373" r:id="rId21"/>
    <p:sldId id="358" r:id="rId22"/>
    <p:sldId id="372" r:id="rId23"/>
    <p:sldId id="374" r:id="rId24"/>
    <p:sldId id="375" r:id="rId25"/>
    <p:sldId id="376" r:id="rId26"/>
    <p:sldId id="377" r:id="rId27"/>
    <p:sldId id="378" r:id="rId28"/>
    <p:sldId id="379" r:id="rId29"/>
    <p:sldId id="359" r:id="rId30"/>
    <p:sldId id="360" r:id="rId31"/>
    <p:sldId id="361" r:id="rId32"/>
    <p:sldId id="362" r:id="rId33"/>
    <p:sldId id="363" r:id="rId34"/>
    <p:sldId id="364" r:id="rId35"/>
    <p:sldId id="365" r:id="rId36"/>
    <p:sldId id="366" r:id="rId37"/>
    <p:sldId id="341" r:id="rId38"/>
    <p:sldId id="380" r:id="rId39"/>
    <p:sldId id="381" r:id="rId40"/>
    <p:sldId id="382" r:id="rId41"/>
    <p:sldId id="312" r:id="rId42"/>
    <p:sldId id="310" r:id="rId43"/>
    <p:sldId id="303" r:id="rId44"/>
    <p:sldId id="304" r:id="rId45"/>
    <p:sldId id="260" r:id="rId46"/>
    <p:sldId id="301" r:id="rId47"/>
    <p:sldId id="306" r:id="rId48"/>
    <p:sldId id="265" r:id="rId49"/>
    <p:sldId id="305" r:id="rId50"/>
    <p:sldId id="308"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Lyn Lannen" initials="CL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86525" autoAdjust="0"/>
  </p:normalViewPr>
  <p:slideViewPr>
    <p:cSldViewPr>
      <p:cViewPr varScale="1">
        <p:scale>
          <a:sx n="66" d="100"/>
          <a:sy n="66" d="100"/>
        </p:scale>
        <p:origin x="-536"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5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7-24T11:57:13.130" idx="1">
    <p:pos x="3739" y="104"/>
    <p:text>This should be changed to Ethanol not carbonic acid, I think.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88DA7-652E-411C-AC6B-9DECCF795181}" type="datetimeFigureOut">
              <a:rPr lang="en-US" smtClean="0"/>
              <a:pPr/>
              <a:t>10/4/12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3F3A2-4CB2-4280-92F2-A775C7AFE2B3}" type="slidenum">
              <a:rPr lang="en-US" smtClean="0"/>
              <a:pPr/>
              <a:t>‹#›</a:t>
            </a:fld>
            <a:endParaRPr lang="en-US"/>
          </a:p>
        </p:txBody>
      </p:sp>
    </p:spTree>
    <p:extLst>
      <p:ext uri="{BB962C8B-B14F-4D97-AF65-F5344CB8AC3E}">
        <p14:creationId xmlns:p14="http://schemas.microsoft.com/office/powerpoint/2010/main" val="350631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 to use with Lesson 1</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3</a:t>
            </a:fld>
            <a:endParaRPr lang="en-US"/>
          </a:p>
        </p:txBody>
      </p:sp>
    </p:spTree>
    <p:extLst>
      <p:ext uri="{BB962C8B-B14F-4D97-AF65-F5344CB8AC3E}">
        <p14:creationId xmlns:p14="http://schemas.microsoft.com/office/powerpoint/2010/main" val="330280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auto" latinLnBrk="0" hangingPunct="1">
              <a:lnSpc>
                <a:spcPct val="100000"/>
              </a:lnSpc>
              <a:spcBef>
                <a:spcPct val="0"/>
              </a:spcBef>
              <a:spcAft>
                <a:spcPts val="0"/>
              </a:spcAft>
              <a:buClrTx/>
              <a:buSzTx/>
              <a:buFontTx/>
              <a:buNone/>
              <a:tabLst/>
              <a:defRPr/>
            </a:pPr>
            <a:r>
              <a:rPr lang="en-US" dirty="0" smtClean="0"/>
              <a:t>This</a:t>
            </a:r>
            <a:r>
              <a:rPr lang="en-US" baseline="0" dirty="0" smtClean="0"/>
              <a:t> slide demonstrates the transformation of  photosynthesis at macroscopic level.</a:t>
            </a:r>
            <a:endParaRPr lang="en-US" dirty="0" smtClean="0"/>
          </a:p>
          <a:p>
            <a:pPr marL="228600" indent="-228600" eaLnBrk="1" hangingPunct="1">
              <a:spcBef>
                <a:spcPct val="0"/>
              </a:spcBef>
              <a:buFontTx/>
              <a:buNone/>
            </a:pPr>
            <a:endParaRPr lang="en-US" dirty="0" smtClean="0"/>
          </a:p>
        </p:txBody>
      </p:sp>
      <p:sp>
        <p:nvSpPr>
          <p:cNvPr id="7172" name="Slide Number Placeholder 3"/>
          <p:cNvSpPr>
            <a:spLocks noGrp="1"/>
          </p:cNvSpPr>
          <p:nvPr>
            <p:ph type="sldNum" sz="quarter" idx="5"/>
          </p:nvPr>
        </p:nvSpPr>
        <p:spPr bwMode="auto">
          <a:noFill/>
          <a:ln>
            <a:miter lim="800000"/>
            <a:headEnd/>
            <a:tailEnd/>
          </a:ln>
        </p:spPr>
        <p:txBody>
          <a:bodyPr/>
          <a:lstStyle/>
          <a:p>
            <a:fld id="{BCCEE219-5FE2-4D4F-925C-AD18AD8B202D}" type="slidenum">
              <a:rPr lang="en-US" smtClean="0"/>
              <a:pPr/>
              <a:t>44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auto" latinLnBrk="0" hangingPunct="1">
              <a:lnSpc>
                <a:spcPct val="100000"/>
              </a:lnSpc>
              <a:spcBef>
                <a:spcPct val="0"/>
              </a:spcBef>
              <a:spcAft>
                <a:spcPts val="0"/>
              </a:spcAft>
              <a:buClrTx/>
              <a:buSzTx/>
              <a:buFontTx/>
              <a:buNone/>
              <a:tabLst/>
              <a:defRPr/>
            </a:pPr>
            <a:r>
              <a:rPr lang="en-US" dirty="0" smtClean="0"/>
              <a:t>This</a:t>
            </a:r>
            <a:r>
              <a:rPr lang="en-US" baseline="0" dirty="0" smtClean="0"/>
              <a:t> slide demonstrates the transformation of  photosynthesis at macroscopic level.</a:t>
            </a:r>
            <a:endParaRPr lang="en-US" dirty="0" smtClean="0"/>
          </a:p>
          <a:p>
            <a:pPr marL="228600" indent="-228600" eaLnBrk="1" hangingPunct="1">
              <a:spcBef>
                <a:spcPct val="0"/>
              </a:spcBef>
              <a:buFontTx/>
              <a:buNone/>
            </a:pPr>
            <a:endParaRPr lang="en-US" dirty="0" smtClean="0"/>
          </a:p>
        </p:txBody>
      </p:sp>
      <p:sp>
        <p:nvSpPr>
          <p:cNvPr id="7172" name="Slide Number Placeholder 3"/>
          <p:cNvSpPr>
            <a:spLocks noGrp="1"/>
          </p:cNvSpPr>
          <p:nvPr>
            <p:ph type="sldNum" sz="quarter" idx="5"/>
          </p:nvPr>
        </p:nvSpPr>
        <p:spPr bwMode="auto">
          <a:noFill/>
          <a:ln>
            <a:miter lim="800000"/>
            <a:headEnd/>
            <a:tailEnd/>
          </a:ln>
        </p:spPr>
        <p:txBody>
          <a:bodyPr/>
          <a:lstStyle/>
          <a:p>
            <a:fld id="{BCCEE219-5FE2-4D4F-925C-AD18AD8B202D}" type="slidenum">
              <a:rPr lang="en-US" smtClean="0"/>
              <a:pPr/>
              <a:t>45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auto" latinLnBrk="0" hangingPunct="1">
              <a:lnSpc>
                <a:spcPct val="100000"/>
              </a:lnSpc>
              <a:spcBef>
                <a:spcPct val="0"/>
              </a:spcBef>
              <a:spcAft>
                <a:spcPts val="0"/>
              </a:spcAft>
              <a:buClrTx/>
              <a:buSzTx/>
              <a:buFontTx/>
              <a:buNone/>
              <a:tabLst/>
              <a:defRPr/>
            </a:pPr>
            <a:r>
              <a:rPr lang="en-US" dirty="0" smtClean="0"/>
              <a:t>This</a:t>
            </a:r>
            <a:r>
              <a:rPr lang="en-US" baseline="0" dirty="0" smtClean="0"/>
              <a:t> slide demonstrates the transformation of  photosynthesis at macroscopic level.</a:t>
            </a:r>
            <a:endParaRPr lang="en-US" dirty="0" smtClean="0"/>
          </a:p>
          <a:p>
            <a:pPr marL="228600" indent="-228600" eaLnBrk="1" hangingPunct="1">
              <a:spcBef>
                <a:spcPct val="0"/>
              </a:spcBef>
              <a:buFontTx/>
              <a:buNone/>
            </a:pPr>
            <a:endParaRPr lang="en-US" dirty="0" smtClean="0"/>
          </a:p>
        </p:txBody>
      </p:sp>
      <p:sp>
        <p:nvSpPr>
          <p:cNvPr id="7172" name="Slide Number Placeholder 3"/>
          <p:cNvSpPr>
            <a:spLocks noGrp="1"/>
          </p:cNvSpPr>
          <p:nvPr>
            <p:ph type="sldNum" sz="quarter" idx="5"/>
          </p:nvPr>
        </p:nvSpPr>
        <p:spPr bwMode="auto">
          <a:noFill/>
          <a:ln>
            <a:miter lim="800000"/>
            <a:headEnd/>
            <a:tailEnd/>
          </a:ln>
        </p:spPr>
        <p:txBody>
          <a:bodyPr/>
          <a:lstStyle/>
          <a:p>
            <a:fld id="{BCCEE219-5FE2-4D4F-925C-AD18AD8B202D}" type="slidenum">
              <a:rPr lang="en-US" smtClean="0"/>
              <a:pPr/>
              <a:t>46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a:lstStyle/>
          <a:p>
            <a:fld id="{FF3A7374-06B7-4C03-BE64-BBF3AEB00842}" type="slidenum">
              <a:rPr lang="en-US" smtClean="0"/>
              <a:pPr/>
              <a:t>47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a:lstStyle/>
          <a:p>
            <a:fld id="{FF3A7374-06B7-4C03-BE64-BBF3AEB00842}" type="slidenum">
              <a:rPr lang="en-US" smtClean="0"/>
              <a:pPr/>
              <a:t>48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a:lstStyle/>
          <a:p>
            <a:fld id="{FF3A7374-06B7-4C03-BE64-BBF3AEB00842}" type="slidenum">
              <a:rPr lang="en-US" smtClean="0"/>
              <a:pPr/>
              <a:t>49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a:lstStyle/>
          <a:p>
            <a:fld id="{FF3A7374-06B7-4C03-BE64-BBF3AEB00842}" type="slidenum">
              <a:rPr lang="en-US" smtClean="0"/>
              <a:pPr/>
              <a:t>50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a:lstStyle/>
          <a:p>
            <a:fld id="{FF3A7374-06B7-4C03-BE64-BBF3AEB00842}" type="slidenum">
              <a:rPr lang="en-US" smtClean="0"/>
              <a:pPr/>
              <a:t>51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Teaser process tool for all investigations except </a:t>
            </a:r>
            <a:r>
              <a:rPr lang="en-US" smtClean="0"/>
              <a:t>soda water</a:t>
            </a:r>
            <a:endParaRPr lang="en-US"/>
          </a:p>
        </p:txBody>
      </p:sp>
      <p:sp>
        <p:nvSpPr>
          <p:cNvPr id="4" name="Slide Number Placeholder 3"/>
          <p:cNvSpPr>
            <a:spLocks noGrp="1"/>
          </p:cNvSpPr>
          <p:nvPr>
            <p:ph type="sldNum" sz="quarter" idx="10"/>
          </p:nvPr>
        </p:nvSpPr>
        <p:spPr/>
        <p:txBody>
          <a:bodyPr/>
          <a:lstStyle/>
          <a:p>
            <a:fld id="{40584B5F-A95C-F341-8928-374B3787E7F9}" type="slidenum">
              <a:rPr lang="en-US" smtClean="0"/>
              <a:pPr/>
              <a:t>10</a:t>
            </a:fld>
            <a:endParaRPr lang="en-US"/>
          </a:p>
        </p:txBody>
      </p:sp>
    </p:spTree>
    <p:extLst>
      <p:ext uri="{BB962C8B-B14F-4D97-AF65-F5344CB8AC3E}">
        <p14:creationId xmlns:p14="http://schemas.microsoft.com/office/powerpoint/2010/main" val="50218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None/>
            </a:pPr>
            <a:r>
              <a:rPr lang="en-US" dirty="0" smtClean="0"/>
              <a:t>This</a:t>
            </a:r>
            <a:r>
              <a:rPr lang="en-US" baseline="0" dirty="0" smtClean="0"/>
              <a:t> slide demonstrates the movement of </a:t>
            </a:r>
            <a:r>
              <a:rPr lang="en-US" baseline="0" dirty="0" smtClean="0"/>
              <a:t>molecules in a flame at </a:t>
            </a:r>
            <a:r>
              <a:rPr lang="en-US" baseline="0" dirty="0" smtClean="0"/>
              <a:t>macroscopic level.</a:t>
            </a:r>
            <a:endParaRPr lang="en-US" dirty="0" smtClean="0"/>
          </a:p>
        </p:txBody>
      </p:sp>
      <p:sp>
        <p:nvSpPr>
          <p:cNvPr id="7172" name="Slide Number Placeholder 3"/>
          <p:cNvSpPr>
            <a:spLocks noGrp="1"/>
          </p:cNvSpPr>
          <p:nvPr>
            <p:ph type="sldNum" sz="quarter" idx="5"/>
          </p:nvPr>
        </p:nvSpPr>
        <p:spPr bwMode="auto">
          <a:noFill/>
          <a:ln>
            <a:miter lim="800000"/>
            <a:headEnd/>
            <a:tailEnd/>
          </a:ln>
        </p:spPr>
        <p:txBody>
          <a:bodyPr/>
          <a:lstStyle/>
          <a:p>
            <a:fld id="{BCCEE219-5FE2-4D4F-925C-AD18AD8B202D}" type="slidenum">
              <a:rPr lang="en-US" smtClean="0"/>
              <a:pPr/>
              <a:t>25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 the </a:t>
            </a:r>
            <a:r>
              <a:rPr lang="en-US" baseline="0" dirty="0" smtClean="0"/>
              <a:t>flame’s </a:t>
            </a:r>
            <a:r>
              <a:rPr lang="en-US" baseline="0" dirty="0" smtClean="0"/>
              <a:t>structure at microscopic level and ask more detailed question: what happens to the </a:t>
            </a:r>
            <a:r>
              <a:rPr lang="en-US" baseline="0" dirty="0" smtClean="0"/>
              <a:t>flame </a:t>
            </a:r>
            <a:r>
              <a:rPr lang="en-US" baseline="0" dirty="0" smtClean="0"/>
              <a:t>at microscopic level?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 the flame’s structure at microscopic level and ask more detailed question: what happens to the flame at microscopic level?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 the flame’s structure at microscopic level and ask more detailed question: what happens to the flame at microscopic level?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Teaser process tool for all investigations except </a:t>
            </a:r>
            <a:r>
              <a:rPr lang="en-US" smtClean="0"/>
              <a:t>soda water</a:t>
            </a:r>
            <a:endParaRPr lang="en-US"/>
          </a:p>
        </p:txBody>
      </p:sp>
      <p:sp>
        <p:nvSpPr>
          <p:cNvPr id="4" name="Slide Number Placeholder 3"/>
          <p:cNvSpPr>
            <a:spLocks noGrp="1"/>
          </p:cNvSpPr>
          <p:nvPr>
            <p:ph type="sldNum" sz="quarter" idx="10"/>
          </p:nvPr>
        </p:nvSpPr>
        <p:spPr/>
        <p:txBody>
          <a:bodyPr/>
          <a:lstStyle/>
          <a:p>
            <a:fld id="{40584B5F-A95C-F341-8928-374B3787E7F9}" type="slidenum">
              <a:rPr lang="en-US" smtClean="0"/>
              <a:pPr/>
              <a:t>39</a:t>
            </a:fld>
            <a:endParaRPr lang="en-US"/>
          </a:p>
        </p:txBody>
      </p:sp>
    </p:spTree>
    <p:extLst>
      <p:ext uri="{BB962C8B-B14F-4D97-AF65-F5344CB8AC3E}">
        <p14:creationId xmlns:p14="http://schemas.microsoft.com/office/powerpoint/2010/main" val="50218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is to provide a format for students</a:t>
            </a:r>
            <a:r>
              <a:rPr lang="en-US" baseline="0" dirty="0" smtClean="0"/>
              <a:t> to </a:t>
            </a:r>
            <a:r>
              <a:rPr lang="en-US" i="1" baseline="0" dirty="0" smtClean="0"/>
              <a:t>express</a:t>
            </a:r>
            <a:r>
              <a:rPr lang="en-US" i="0" baseline="0" dirty="0" smtClean="0"/>
              <a:t> their thinking—their own account</a:t>
            </a:r>
            <a:endParaRPr lang="en-US" dirty="0" smtClean="0"/>
          </a:p>
          <a:p>
            <a:r>
              <a:rPr lang="en-US" dirty="0" smtClean="0"/>
              <a:t>--It</a:t>
            </a:r>
            <a:r>
              <a:rPr lang="en-US" baseline="0" dirty="0" smtClean="0"/>
              <a:t> is at macroscopic </a:t>
            </a:r>
            <a:r>
              <a:rPr lang="en-US" dirty="0" smtClean="0"/>
              <a:t>scale</a:t>
            </a:r>
            <a:r>
              <a:rPr lang="en-US" baseline="0" dirty="0" smtClean="0"/>
              <a:t> because experiences and empirical observations are at this scale</a:t>
            </a:r>
          </a:p>
          <a:p>
            <a:r>
              <a:rPr lang="en-US" baseline="0" dirty="0" smtClean="0"/>
              <a:t>--Before, during, and after framing of the account is important for two reasons:</a:t>
            </a:r>
          </a:p>
          <a:p>
            <a:r>
              <a:rPr lang="en-US" baseline="0" dirty="0" smtClean="0"/>
              <a:t>	1. links to empirical observations—we measure change by comparing </a:t>
            </a:r>
            <a:r>
              <a:rPr lang="en-US" i="1" baseline="0" dirty="0" smtClean="0"/>
              <a:t>before</a:t>
            </a:r>
            <a:r>
              <a:rPr lang="en-US" i="0" baseline="0" dirty="0" smtClean="0"/>
              <a:t> with </a:t>
            </a:r>
            <a:r>
              <a:rPr lang="en-US" i="1" baseline="0" dirty="0" smtClean="0"/>
              <a:t>after</a:t>
            </a:r>
            <a:r>
              <a:rPr lang="en-US" i="0" baseline="0" dirty="0" smtClean="0"/>
              <a:t>, whether it is mass or is concentration</a:t>
            </a:r>
          </a:p>
          <a:p>
            <a:r>
              <a:rPr lang="en-US" i="0" baseline="0" dirty="0" smtClean="0"/>
              <a:t>	2. Shifts the account from actor-focus to system-focus</a:t>
            </a:r>
          </a:p>
          <a:p>
            <a:r>
              <a:rPr lang="en-US" i="0" baseline="0" dirty="0" smtClean="0"/>
              <a:t>	3. Foregrounds adoption of conservation principles—tracking throughout, even if M-E </a:t>
            </a:r>
            <a:r>
              <a:rPr lang="en-US" i="0" baseline="0" dirty="0" err="1" smtClean="0"/>
              <a:t>interconversion</a:t>
            </a:r>
            <a:r>
              <a:rPr lang="en-US" i="0" baseline="0" dirty="0" smtClean="0"/>
              <a:t> errors happen with Level 3 students</a:t>
            </a:r>
          </a:p>
        </p:txBody>
      </p:sp>
      <p:sp>
        <p:nvSpPr>
          <p:cNvPr id="4" name="Slide Number Placeholder 3"/>
          <p:cNvSpPr>
            <a:spLocks noGrp="1"/>
          </p:cNvSpPr>
          <p:nvPr>
            <p:ph type="sldNum" sz="quarter" idx="10"/>
          </p:nvPr>
        </p:nvSpPr>
        <p:spPr/>
        <p:txBody>
          <a:bodyPr/>
          <a:lstStyle/>
          <a:p>
            <a:fld id="{1117FAE0-D2D1-49F4-87B2-C285DF3168B4}" type="slidenum">
              <a:rPr lang="en-US" smtClean="0"/>
              <a:pPr/>
              <a:t>42</a:t>
            </a:fld>
            <a:endParaRPr lang="en-US"/>
          </a:p>
        </p:txBody>
      </p:sp>
    </p:spTree>
    <p:extLst>
      <p:ext uri="{BB962C8B-B14F-4D97-AF65-F5344CB8AC3E}">
        <p14:creationId xmlns:p14="http://schemas.microsoft.com/office/powerpoint/2010/main" val="109309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auto" latinLnBrk="0" hangingPunct="1">
              <a:lnSpc>
                <a:spcPct val="100000"/>
              </a:lnSpc>
              <a:spcBef>
                <a:spcPct val="0"/>
              </a:spcBef>
              <a:spcAft>
                <a:spcPts val="0"/>
              </a:spcAft>
              <a:buClrTx/>
              <a:buSzTx/>
              <a:buFontTx/>
              <a:buNone/>
              <a:tabLst/>
              <a:defRPr/>
            </a:pPr>
            <a:r>
              <a:rPr lang="en-US" dirty="0" smtClean="0"/>
              <a:t>This</a:t>
            </a:r>
            <a:r>
              <a:rPr lang="en-US" baseline="0" dirty="0" smtClean="0"/>
              <a:t> slide demonstrates the transformation of  photosynthesis at macroscopic level.</a:t>
            </a:r>
            <a:endParaRPr lang="en-US" dirty="0" smtClean="0"/>
          </a:p>
          <a:p>
            <a:pPr marL="228600" indent="-228600" eaLnBrk="1" hangingPunct="1">
              <a:spcBef>
                <a:spcPct val="0"/>
              </a:spcBef>
              <a:buFontTx/>
              <a:buNone/>
            </a:pPr>
            <a:endParaRPr lang="en-US" dirty="0" smtClean="0"/>
          </a:p>
        </p:txBody>
      </p:sp>
      <p:sp>
        <p:nvSpPr>
          <p:cNvPr id="7172" name="Slide Number Placeholder 3"/>
          <p:cNvSpPr>
            <a:spLocks noGrp="1"/>
          </p:cNvSpPr>
          <p:nvPr>
            <p:ph type="sldNum" sz="quarter" idx="5"/>
          </p:nvPr>
        </p:nvSpPr>
        <p:spPr bwMode="auto">
          <a:noFill/>
          <a:ln>
            <a:miter lim="800000"/>
            <a:headEnd/>
            <a:tailEnd/>
          </a:ln>
        </p:spPr>
        <p:txBody>
          <a:bodyPr/>
          <a:lstStyle/>
          <a:p>
            <a:fld id="{BCCEE219-5FE2-4D4F-925C-AD18AD8B202D}" type="slidenum">
              <a:rPr lang="en-US" smtClean="0"/>
              <a:pPr/>
              <a:t>43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checke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check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slide" Target="slide45.xml"/><Relationship Id="rId5" Type="http://schemas.openxmlformats.org/officeDocument/2006/relationships/slide" Target="slide44.xml"/><Relationship Id="rId6" Type="http://schemas.openxmlformats.org/officeDocument/2006/relationships/slide" Target="slide24.xml"/><Relationship Id="rId7" Type="http://schemas.openxmlformats.org/officeDocument/2006/relationships/slide" Target="slide46.xml"/><Relationship Id="rId8" Type="http://schemas.openxmlformats.org/officeDocument/2006/relationships/slide" Target="slide43.xml"/><Relationship Id="rId9" Type="http://schemas.openxmlformats.org/officeDocument/2006/relationships/slide" Target="slide28.xml"/><Relationship Id="rId10"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4" Type="http://schemas.openxmlformats.org/officeDocument/2006/relationships/slide" Target="slide44.xml"/><Relationship Id="rId5" Type="http://schemas.openxmlformats.org/officeDocument/2006/relationships/slide" Target="slide24.xml"/><Relationship Id="rId6" Type="http://schemas.openxmlformats.org/officeDocument/2006/relationships/slide" Target="slide46.xml"/><Relationship Id="rId7" Type="http://schemas.openxmlformats.org/officeDocument/2006/relationships/slide" Target="slide28.xml"/><Relationship Id="rId8"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slide" Target="slide45.xml"/><Relationship Id="rId5" Type="http://schemas.openxmlformats.org/officeDocument/2006/relationships/slide" Target="slide44.xml"/><Relationship Id="rId6" Type="http://schemas.openxmlformats.org/officeDocument/2006/relationships/slide" Target="slide24.xml"/><Relationship Id="rId7" Type="http://schemas.openxmlformats.org/officeDocument/2006/relationships/slide" Target="slide46.xml"/><Relationship Id="rId8" Type="http://schemas.openxmlformats.org/officeDocument/2006/relationships/slide" Target="slide43.xml"/><Relationship Id="rId9" Type="http://schemas.openxmlformats.org/officeDocument/2006/relationships/slide" Target="slide28.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slide" Target="slide45.xml"/><Relationship Id="rId5" Type="http://schemas.openxmlformats.org/officeDocument/2006/relationships/slide" Target="slide44.xml"/><Relationship Id="rId6" Type="http://schemas.openxmlformats.org/officeDocument/2006/relationships/slide" Target="slide24.xml"/><Relationship Id="rId7" Type="http://schemas.openxmlformats.org/officeDocument/2006/relationships/slide" Target="slide46.xml"/><Relationship Id="rId8" Type="http://schemas.openxmlformats.org/officeDocument/2006/relationships/slide" Target="slide43.xml"/><Relationship Id="rId9" Type="http://schemas.openxmlformats.org/officeDocument/2006/relationships/slide" Target="slide28.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slide" Target="slide43.xml"/><Relationship Id="rId5" Type="http://schemas.openxmlformats.org/officeDocument/2006/relationships/slide" Target="slide45.xml"/><Relationship Id="rId6" Type="http://schemas.openxmlformats.org/officeDocument/2006/relationships/slide" Target="slide44.xml"/><Relationship Id="rId7" Type="http://schemas.openxmlformats.org/officeDocument/2006/relationships/slide" Target="slide24.xml"/><Relationship Id="rId8" Type="http://schemas.openxmlformats.org/officeDocument/2006/relationships/slide" Target="slide46.xml"/><Relationship Id="rId9" Type="http://schemas.openxmlformats.org/officeDocument/2006/relationships/slide" Target="slide28.xm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4" Type="http://schemas.openxmlformats.org/officeDocument/2006/relationships/slide" Target="slide50.xml"/><Relationship Id="rId5" Type="http://schemas.openxmlformats.org/officeDocument/2006/relationships/slide" Target="slide49.xml"/><Relationship Id="rId6" Type="http://schemas.openxmlformats.org/officeDocument/2006/relationships/slide" Target="slide51.xml"/><Relationship Id="rId7" Type="http://schemas.openxmlformats.org/officeDocument/2006/relationships/image" Target="../media/image28.png"/><Relationship Id="rId8" Type="http://schemas.openxmlformats.org/officeDocument/2006/relationships/slide" Target="slide43.xml"/><Relationship Id="rId9"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48.xml.rels><?xml version="1.0" encoding="UTF-8" standalone="yes"?>
<Relationships xmlns="http://schemas.openxmlformats.org/package/2006/relationships"><Relationship Id="rId11" Type="http://schemas.openxmlformats.org/officeDocument/2006/relationships/slide" Target="slide51.xml"/><Relationship Id="rId12" Type="http://schemas.openxmlformats.org/officeDocument/2006/relationships/image" Target="../media/image28.png"/><Relationship Id="rId13" Type="http://schemas.openxmlformats.org/officeDocument/2006/relationships/slide" Target="slide43.xml"/><Relationship Id="rId1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0.gif"/><Relationship Id="rId4" Type="http://schemas.openxmlformats.org/officeDocument/2006/relationships/image" Target="../media/image31.gif"/><Relationship Id="rId5" Type="http://schemas.openxmlformats.org/officeDocument/2006/relationships/image" Target="../media/image32.gif"/><Relationship Id="rId6" Type="http://schemas.openxmlformats.org/officeDocument/2006/relationships/image" Target="../media/image33.gif"/><Relationship Id="rId7" Type="http://schemas.openxmlformats.org/officeDocument/2006/relationships/slide" Target="slide47.xml"/><Relationship Id="rId8" Type="http://schemas.openxmlformats.org/officeDocument/2006/relationships/slide" Target="slide48.xml"/><Relationship Id="rId9" Type="http://schemas.openxmlformats.org/officeDocument/2006/relationships/slide" Target="slide50.xml"/><Relationship Id="rId10" Type="http://schemas.openxmlformats.org/officeDocument/2006/relationships/slide" Target="slide49.xml"/></Relationships>
</file>

<file path=ppt/slides/_rels/slide49.xml.rels><?xml version="1.0" encoding="UTF-8" standalone="yes"?>
<Relationships xmlns="http://schemas.openxmlformats.org/package/2006/relationships"><Relationship Id="rId11" Type="http://schemas.openxmlformats.org/officeDocument/2006/relationships/slide" Target="slide51.xml"/><Relationship Id="rId12" Type="http://schemas.openxmlformats.org/officeDocument/2006/relationships/slide" Target="slide43.xml"/><Relationship Id="rId13"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slide" Target="slide47.xml"/><Relationship Id="rId4" Type="http://schemas.openxmlformats.org/officeDocument/2006/relationships/image" Target="../media/image30.gif"/><Relationship Id="rId5" Type="http://schemas.openxmlformats.org/officeDocument/2006/relationships/image" Target="../media/image31.gif"/><Relationship Id="rId6" Type="http://schemas.openxmlformats.org/officeDocument/2006/relationships/image" Target="../media/image32.gif"/><Relationship Id="rId7" Type="http://schemas.openxmlformats.org/officeDocument/2006/relationships/image" Target="../media/image33.gif"/><Relationship Id="rId8" Type="http://schemas.openxmlformats.org/officeDocument/2006/relationships/slide" Target="slide48.xml"/><Relationship Id="rId9" Type="http://schemas.openxmlformats.org/officeDocument/2006/relationships/slide" Target="slide50.xml"/><Relationship Id="rId10" Type="http://schemas.openxmlformats.org/officeDocument/2006/relationships/slide" Target="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47.xml"/><Relationship Id="rId4" Type="http://schemas.openxmlformats.org/officeDocument/2006/relationships/image" Target="../media/image28.png"/><Relationship Id="rId5" Type="http://schemas.openxmlformats.org/officeDocument/2006/relationships/slide" Target="slide48.xml"/><Relationship Id="rId6" Type="http://schemas.openxmlformats.org/officeDocument/2006/relationships/slide" Target="slide50.xml"/><Relationship Id="rId7" Type="http://schemas.openxmlformats.org/officeDocument/2006/relationships/slide" Target="slide49.xml"/><Relationship Id="rId8" Type="http://schemas.openxmlformats.org/officeDocument/2006/relationships/slide" Target="slide51.xml"/><Relationship Id="rId9" Type="http://schemas.openxmlformats.org/officeDocument/2006/relationships/slide" Target="slide43.xml"/><Relationship Id="rId10"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1" Type="http://schemas.openxmlformats.org/officeDocument/2006/relationships/slide" Target="slide51.xml"/><Relationship Id="rId12" Type="http://schemas.openxmlformats.org/officeDocument/2006/relationships/slide" Target="slide43.xml"/><Relationship Id="rId13" Type="http://schemas.openxmlformats.org/officeDocument/2006/relationships/image" Target="../media/image29.png"/><Relationship Id="rId14" Type="http://schemas.openxmlformats.org/officeDocument/2006/relationships/slide" Target="slide19.xml"/><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0.gif"/><Relationship Id="rId4" Type="http://schemas.openxmlformats.org/officeDocument/2006/relationships/image" Target="../media/image31.gif"/><Relationship Id="rId5" Type="http://schemas.openxmlformats.org/officeDocument/2006/relationships/image" Target="../media/image32.gif"/><Relationship Id="rId6" Type="http://schemas.openxmlformats.org/officeDocument/2006/relationships/image" Target="../media/image33.gif"/><Relationship Id="rId7" Type="http://schemas.openxmlformats.org/officeDocument/2006/relationships/slide" Target="slide47.xml"/><Relationship Id="rId8" Type="http://schemas.openxmlformats.org/officeDocument/2006/relationships/slide" Target="slide48.xml"/><Relationship Id="rId9" Type="http://schemas.openxmlformats.org/officeDocument/2006/relationships/slide" Target="slide50.xml"/><Relationship Id="rId10" Type="http://schemas.openxmlformats.org/officeDocument/2006/relationships/slide" Target="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8348" y="1934817"/>
            <a:ext cx="6400800" cy="1752600"/>
          </a:xfrm>
        </p:spPr>
        <p:txBody>
          <a:bodyPr/>
          <a:lstStyle/>
          <a:p>
            <a:r>
              <a:rPr lang="en-US" dirty="0" smtClean="0">
                <a:solidFill>
                  <a:schemeClr val="tx1"/>
                </a:solidFill>
              </a:rPr>
              <a:t>Lessons 1, 4, and 5</a:t>
            </a:r>
          </a:p>
          <a:p>
            <a:r>
              <a:rPr lang="en-US" dirty="0" smtClean="0">
                <a:solidFill>
                  <a:schemeClr val="tx1"/>
                </a:solidFill>
              </a:rPr>
              <a:t>What happens when ethanol burns?</a:t>
            </a:r>
            <a:endParaRPr lang="en-US" b="1" dirty="0">
              <a:solidFill>
                <a:srgbClr val="008000"/>
              </a:solidFill>
            </a:endParaRPr>
          </a:p>
        </p:txBody>
      </p:sp>
      <p:pic>
        <p:nvPicPr>
          <p:cNvPr id="4" name="Picture 3" descr="Macintosh HD:Users:Lindsey:Desktop:earth.gif"/>
          <p:cNvPicPr/>
          <p:nvPr/>
        </p:nvPicPr>
        <p:blipFill>
          <a:blip r:embed="rId2" cstate="print">
            <a:alphaModFix amt="73000"/>
            <a:extLst>
              <a:ext uri="{28A0092B-C50C-407E-A947-70E740481C1C}">
                <a14:useLocalDpi xmlns:a14="http://schemas.microsoft.com/office/drawing/2010/main" val="0"/>
              </a:ext>
            </a:extLst>
          </a:blip>
          <a:srcRect/>
          <a:stretch>
            <a:fillRect/>
          </a:stretch>
        </p:blipFill>
        <p:spPr bwMode="auto">
          <a:xfrm>
            <a:off x="5889904" y="3949147"/>
            <a:ext cx="2801178" cy="2640543"/>
          </a:xfrm>
          <a:prstGeom prst="rect">
            <a:avLst/>
          </a:prstGeom>
          <a:noFill/>
          <a:ln>
            <a:noFill/>
          </a:ln>
        </p:spPr>
      </p:pic>
      <p:sp>
        <p:nvSpPr>
          <p:cNvPr id="5" name="Rectangle 4"/>
          <p:cNvSpPr/>
          <p:nvPr/>
        </p:nvSpPr>
        <p:spPr>
          <a:xfrm>
            <a:off x="1906519" y="768626"/>
            <a:ext cx="5383974"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Systems and Scale</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72706" name="Picture 2" descr="http://www.duke.edu/web/nicholas/bio217/rsf4%20awc7/ecosystem_clip_image002.gif"/>
          <p:cNvPicPr>
            <a:picLocks noChangeAspect="1" noChangeArrowheads="1"/>
          </p:cNvPicPr>
          <p:nvPr/>
        </p:nvPicPr>
        <p:blipFill>
          <a:blip r:embed="rId3" cstate="print"/>
          <a:srcRect/>
          <a:stretch>
            <a:fillRect/>
          </a:stretch>
        </p:blipFill>
        <p:spPr bwMode="auto">
          <a:xfrm>
            <a:off x="115820" y="3838403"/>
            <a:ext cx="4177886" cy="2966589"/>
          </a:xfrm>
          <a:prstGeom prst="rect">
            <a:avLst/>
          </a:prstGeom>
          <a:noFill/>
        </p:spPr>
      </p:pic>
    </p:spTree>
    <p:extLst>
      <p:ext uri="{BB962C8B-B14F-4D97-AF65-F5344CB8AC3E}">
        <p14:creationId xmlns:p14="http://schemas.microsoft.com/office/powerpoint/2010/main" val="2058652874"/>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1153"/>
            <a:ext cx="7772400" cy="564647"/>
          </a:xfrm>
        </p:spPr>
        <p:txBody>
          <a:bodyPr>
            <a:noAutofit/>
          </a:bodyPr>
          <a:lstStyle/>
          <a:p>
            <a:r>
              <a:rPr lang="en-US" sz="2800" b="1" dirty="0"/>
              <a:t>What happens when ethanol burns?</a:t>
            </a:r>
          </a:p>
        </p:txBody>
      </p:sp>
      <p:sp>
        <p:nvSpPr>
          <p:cNvPr id="3" name="Subtitle 2"/>
          <p:cNvSpPr>
            <a:spLocks noGrp="1"/>
          </p:cNvSpPr>
          <p:nvPr>
            <p:ph type="subTitle" idx="1"/>
          </p:nvPr>
        </p:nvSpPr>
        <p:spPr>
          <a:xfrm>
            <a:off x="612391" y="5562600"/>
            <a:ext cx="7980218" cy="940483"/>
          </a:xfrm>
        </p:spPr>
        <p:txBody>
          <a:bodyPr>
            <a:noAutofit/>
          </a:bodyPr>
          <a:lstStyle/>
          <a:p>
            <a:r>
              <a:rPr lang="en-US" sz="1800" dirty="0">
                <a:solidFill>
                  <a:schemeClr val="tx1"/>
                </a:solidFill>
              </a:rPr>
              <a:t>Remember: </a:t>
            </a:r>
            <a:r>
              <a:rPr lang="en-US" sz="1800" b="1" dirty="0">
                <a:solidFill>
                  <a:schemeClr val="tx1"/>
                </a:solidFill>
              </a:rPr>
              <a:t>Atoms last foreve</a:t>
            </a:r>
            <a:r>
              <a:rPr lang="en-US" sz="1800" dirty="0">
                <a:solidFill>
                  <a:schemeClr val="tx1"/>
                </a:solidFill>
              </a:rPr>
              <a:t>r (so you can rearrange atoms into new molecules, but can’t add or subtract atoms)</a:t>
            </a:r>
            <a:br>
              <a:rPr lang="en-US" sz="1800" dirty="0">
                <a:solidFill>
                  <a:schemeClr val="tx1"/>
                </a:solidFill>
              </a:rPr>
            </a:br>
            <a:r>
              <a:rPr lang="en-US" sz="1800" b="1" dirty="0">
                <a:solidFill>
                  <a:schemeClr val="tx1"/>
                </a:solidFill>
              </a:rPr>
              <a:t>Energy lasts forever </a:t>
            </a:r>
            <a:r>
              <a:rPr lang="en-US" sz="1800" dirty="0">
                <a:solidFill>
                  <a:schemeClr val="tx1"/>
                </a:solidFill>
              </a:rPr>
              <a:t>(so you can change forms of energy, but energy units can’t appear or go away)</a:t>
            </a:r>
            <a:endParaRPr lang="en-US" sz="1800" b="1" dirty="0">
              <a:solidFill>
                <a:schemeClr val="tx1"/>
              </a:solidFill>
            </a:endParaRPr>
          </a:p>
        </p:txBody>
      </p:sp>
      <p:grpSp>
        <p:nvGrpSpPr>
          <p:cNvPr id="5" name="Group 4"/>
          <p:cNvGrpSpPr/>
          <p:nvPr/>
        </p:nvGrpSpPr>
        <p:grpSpPr>
          <a:xfrm>
            <a:off x="668059" y="792958"/>
            <a:ext cx="7790141" cy="4769642"/>
            <a:chOff x="287059" y="488158"/>
            <a:chExt cx="8496923" cy="5842905"/>
          </a:xfrm>
        </p:grpSpPr>
        <p:grpSp>
          <p:nvGrpSpPr>
            <p:cNvPr id="15" name="Group 14"/>
            <p:cNvGrpSpPr/>
            <p:nvPr/>
          </p:nvGrpSpPr>
          <p:grpSpPr>
            <a:xfrm>
              <a:off x="287059" y="488158"/>
              <a:ext cx="4124069" cy="5838686"/>
              <a:chOff x="453562" y="650198"/>
              <a:chExt cx="6516173" cy="7776805"/>
            </a:xfrm>
          </p:grpSpPr>
          <p:sp>
            <p:nvSpPr>
              <p:cNvPr id="4" name="Rounded Rectangle 3"/>
              <p:cNvSpPr/>
              <p:nvPr/>
            </p:nvSpPr>
            <p:spPr>
              <a:xfrm>
                <a:off x="453562" y="650198"/>
                <a:ext cx="6516173" cy="7776805"/>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40747" y="8013694"/>
                <a:ext cx="4552345" cy="368947"/>
              </a:xfrm>
              <a:prstGeom prst="rect">
                <a:avLst/>
              </a:prstGeom>
              <a:noFill/>
            </p:spPr>
            <p:txBody>
              <a:bodyPr wrap="none" rtlCol="0">
                <a:spAutoFit/>
              </a:bodyPr>
              <a:lstStyle/>
              <a:p>
                <a:r>
                  <a:rPr lang="en-US" sz="1200" dirty="0"/>
                  <a:t>What forms of energy are in the reactants?</a:t>
                </a:r>
              </a:p>
            </p:txBody>
          </p:sp>
          <p:cxnSp>
            <p:nvCxnSpPr>
              <p:cNvPr id="11" name="Straight Connector 10"/>
              <p:cNvCxnSpPr/>
              <p:nvPr/>
            </p:nvCxnSpPr>
            <p:spPr>
              <a:xfrm>
                <a:off x="453562" y="3156308"/>
                <a:ext cx="6516173"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3562" y="5862820"/>
                <a:ext cx="6516173"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8777" y="5224128"/>
                <a:ext cx="5894175" cy="614912"/>
              </a:xfrm>
              <a:prstGeom prst="rect">
                <a:avLst/>
              </a:prstGeom>
              <a:noFill/>
            </p:spPr>
            <p:txBody>
              <a:bodyPr wrap="none" rtlCol="0">
                <a:spAutoFit/>
              </a:bodyPr>
              <a:lstStyle/>
              <a:p>
                <a:pPr algn="ctr"/>
                <a:r>
                  <a:rPr lang="en-US" sz="1200" dirty="0"/>
                  <a:t>What molecules are carbon atoms in before the change? </a:t>
                </a:r>
                <a:br>
                  <a:rPr lang="en-US" sz="1200" dirty="0"/>
                </a:br>
                <a:r>
                  <a:rPr lang="en-US" sz="1200" dirty="0"/>
                  <a:t>What other molecules are involved?</a:t>
                </a:r>
              </a:p>
            </p:txBody>
          </p:sp>
          <p:sp>
            <p:nvSpPr>
              <p:cNvPr id="14" name="TextBox 13"/>
              <p:cNvSpPr txBox="1"/>
              <p:nvPr/>
            </p:nvSpPr>
            <p:spPr>
              <a:xfrm>
                <a:off x="2434109" y="2717383"/>
                <a:ext cx="3444522" cy="368947"/>
              </a:xfrm>
              <a:prstGeom prst="rect">
                <a:avLst/>
              </a:prstGeom>
              <a:noFill/>
            </p:spPr>
            <p:txBody>
              <a:bodyPr wrap="none" rtlCol="0">
                <a:spAutoFit/>
              </a:bodyPr>
              <a:lstStyle/>
              <a:p>
                <a:r>
                  <a:rPr lang="en-US" sz="1200" dirty="0"/>
                  <a:t>Where are atoms moving from?</a:t>
                </a:r>
              </a:p>
            </p:txBody>
          </p:sp>
        </p:grpSp>
        <p:grpSp>
          <p:nvGrpSpPr>
            <p:cNvPr id="16" name="Group 15"/>
            <p:cNvGrpSpPr/>
            <p:nvPr/>
          </p:nvGrpSpPr>
          <p:grpSpPr>
            <a:xfrm>
              <a:off x="4659913" y="492377"/>
              <a:ext cx="4124069" cy="5838686"/>
              <a:chOff x="453562" y="650198"/>
              <a:chExt cx="6516173" cy="7776805"/>
            </a:xfrm>
          </p:grpSpPr>
          <p:sp>
            <p:nvSpPr>
              <p:cNvPr id="17" name="Rounded Rectangle 16"/>
              <p:cNvSpPr/>
              <p:nvPr/>
            </p:nvSpPr>
            <p:spPr>
              <a:xfrm>
                <a:off x="453562" y="650198"/>
                <a:ext cx="6516173" cy="7776805"/>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322882" y="8028816"/>
                <a:ext cx="4500698" cy="368947"/>
              </a:xfrm>
              <a:prstGeom prst="rect">
                <a:avLst/>
              </a:prstGeom>
              <a:noFill/>
            </p:spPr>
            <p:txBody>
              <a:bodyPr wrap="none" rtlCol="0">
                <a:spAutoFit/>
              </a:bodyPr>
              <a:lstStyle/>
              <a:p>
                <a:r>
                  <a:rPr lang="en-US" sz="1200" dirty="0"/>
                  <a:t>What forms of energy are in the products?</a:t>
                </a:r>
              </a:p>
            </p:txBody>
          </p:sp>
          <p:cxnSp>
            <p:nvCxnSpPr>
              <p:cNvPr id="19" name="Straight Connector 18"/>
              <p:cNvCxnSpPr/>
              <p:nvPr/>
            </p:nvCxnSpPr>
            <p:spPr>
              <a:xfrm>
                <a:off x="453562" y="3156308"/>
                <a:ext cx="6516173"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3562" y="5862820"/>
                <a:ext cx="6516173"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41266" y="5224128"/>
                <a:ext cx="5709202" cy="614912"/>
              </a:xfrm>
              <a:prstGeom prst="rect">
                <a:avLst/>
              </a:prstGeom>
              <a:noFill/>
            </p:spPr>
            <p:txBody>
              <a:bodyPr wrap="none" rtlCol="0">
                <a:spAutoFit/>
              </a:bodyPr>
              <a:lstStyle/>
              <a:p>
                <a:pPr algn="ctr"/>
                <a:r>
                  <a:rPr lang="en-US" sz="1200" dirty="0"/>
                  <a:t>What molecules are carbon atoms in after the change? </a:t>
                </a:r>
                <a:br>
                  <a:rPr lang="en-US" sz="1200" dirty="0"/>
                </a:br>
                <a:r>
                  <a:rPr lang="en-US" sz="1200" dirty="0"/>
                  <a:t>What other molecules are produced?</a:t>
                </a:r>
              </a:p>
            </p:txBody>
          </p:sp>
          <p:sp>
            <p:nvSpPr>
              <p:cNvPr id="22" name="TextBox 21"/>
              <p:cNvSpPr txBox="1"/>
              <p:nvPr/>
            </p:nvSpPr>
            <p:spPr>
              <a:xfrm>
                <a:off x="2434107" y="2706514"/>
                <a:ext cx="3172761" cy="368947"/>
              </a:xfrm>
              <a:prstGeom prst="rect">
                <a:avLst/>
              </a:prstGeom>
              <a:noFill/>
            </p:spPr>
            <p:txBody>
              <a:bodyPr wrap="none" rtlCol="0">
                <a:spAutoFit/>
              </a:bodyPr>
              <a:lstStyle/>
              <a:p>
                <a:r>
                  <a:rPr lang="en-US" sz="1200" dirty="0"/>
                  <a:t>Where are atoms moving to?</a:t>
                </a:r>
              </a:p>
            </p:txBody>
          </p:sp>
        </p:grpSp>
        <p:sp>
          <p:nvSpPr>
            <p:cNvPr id="8" name="AutoShape 2"/>
            <p:cNvSpPr>
              <a:spLocks noChangeArrowheads="1"/>
            </p:cNvSpPr>
            <p:nvPr/>
          </p:nvSpPr>
          <p:spPr bwMode="auto">
            <a:xfrm>
              <a:off x="4044783" y="2369701"/>
              <a:ext cx="1140453" cy="1688702"/>
            </a:xfrm>
            <a:prstGeom prst="rightArrow">
              <a:avLst>
                <a:gd name="adj1" fmla="val 65892"/>
                <a:gd name="adj2" fmla="val 38321"/>
              </a:avLst>
            </a:prstGeom>
            <a:solidFill>
              <a:schemeClr val="bg1"/>
            </a:solidFill>
            <a:ln w="76200">
              <a:solidFill>
                <a:schemeClr val="tx1"/>
              </a:solidFill>
              <a:round/>
              <a:headEnd/>
              <a:tailEnd/>
            </a:ln>
          </p:spPr>
          <p:txBody>
            <a:bodyPr lIns="62035" tIns="31018" rIns="62035" bIns="31018">
              <a:prstTxWarp prst="textNoShape">
                <a:avLst/>
              </a:prstTxWarp>
            </a:bodyPr>
            <a:lstStyle/>
            <a:p>
              <a:endParaRPr lang="en-US">
                <a:solidFill>
                  <a:srgbClr val="000000"/>
                </a:solidFill>
              </a:endParaRPr>
            </a:p>
          </p:txBody>
        </p:sp>
      </p:grpSp>
      <p:sp>
        <p:nvSpPr>
          <p:cNvPr id="9" name="TextBox 8"/>
          <p:cNvSpPr txBox="1"/>
          <p:nvPr/>
        </p:nvSpPr>
        <p:spPr>
          <a:xfrm>
            <a:off x="4114800" y="2895600"/>
            <a:ext cx="1093376" cy="231919"/>
          </a:xfrm>
          <a:prstGeom prst="rect">
            <a:avLst/>
          </a:prstGeom>
          <a:noFill/>
        </p:spPr>
        <p:txBody>
          <a:bodyPr wrap="none" lIns="62035" tIns="31018" rIns="62035" bIns="31018" rtlCol="0">
            <a:spAutoFit/>
          </a:bodyPr>
          <a:lstStyle/>
          <a:p>
            <a:r>
              <a:rPr lang="en-US" sz="1100" dirty="0"/>
              <a:t>Chemical change</a:t>
            </a:r>
          </a:p>
        </p:txBody>
      </p:sp>
    </p:spTree>
    <p:extLst>
      <p:ext uri="{BB962C8B-B14F-4D97-AF65-F5344CB8AC3E}">
        <p14:creationId xmlns:p14="http://schemas.microsoft.com/office/powerpoint/2010/main" val="812548789"/>
      </p:ext>
    </p:extLst>
  </p:cSld>
  <p:clrMapOvr>
    <a:masterClrMapping/>
  </p:clrMapOvr>
  <p:transition xmlns:p14="http://schemas.microsoft.com/office/powerpoint/2010/main">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Your Ideas about the Movement Question?</a:t>
            </a:r>
            <a:endParaRPr lang="en-US" dirty="0"/>
          </a:p>
        </p:txBody>
      </p:sp>
      <p:sp>
        <p:nvSpPr>
          <p:cNvPr id="3" name="Content Placeholder 2"/>
          <p:cNvSpPr>
            <a:spLocks noGrp="1"/>
          </p:cNvSpPr>
          <p:nvPr>
            <p:ph sz="half" idx="1"/>
          </p:nvPr>
        </p:nvSpPr>
        <p:spPr/>
        <p:txBody>
          <a:bodyPr/>
          <a:lstStyle/>
          <a:p>
            <a:pPr marL="0" indent="0">
              <a:buNone/>
            </a:pPr>
            <a:r>
              <a:rPr lang="en-US" dirty="0" smtClean="0"/>
              <a:t>Where are atoms moving from?</a:t>
            </a:r>
          </a:p>
          <a:p>
            <a:pPr marL="514350" indent="-514350">
              <a:buFont typeface="+mj-lt"/>
              <a:buAutoNum type="arabicPeriod"/>
            </a:pPr>
            <a:r>
              <a:rPr lang="en-US" dirty="0"/>
              <a:t> </a:t>
            </a:r>
          </a:p>
        </p:txBody>
      </p:sp>
      <p:sp>
        <p:nvSpPr>
          <p:cNvPr id="4" name="Content Placeholder 3"/>
          <p:cNvSpPr>
            <a:spLocks noGrp="1"/>
          </p:cNvSpPr>
          <p:nvPr>
            <p:ph sz="half" idx="2"/>
          </p:nvPr>
        </p:nvSpPr>
        <p:spPr/>
        <p:txBody>
          <a:bodyPr/>
          <a:lstStyle/>
          <a:p>
            <a:pPr marL="0" indent="0">
              <a:buNone/>
            </a:pPr>
            <a:r>
              <a:rPr lang="en-US" dirty="0" smtClean="0"/>
              <a:t>Where are atoms going to?</a:t>
            </a:r>
          </a:p>
          <a:p>
            <a:pPr marL="514350" indent="-514350">
              <a:buFont typeface="+mj-lt"/>
              <a:buAutoNum type="arabicPeriod"/>
            </a:pPr>
            <a:r>
              <a:rPr lang="en-US" dirty="0"/>
              <a:t> </a:t>
            </a:r>
            <a:r>
              <a:rPr lang="en-US" dirty="0" smtClean="0"/>
              <a:t> </a:t>
            </a:r>
            <a:endParaRPr lang="en-US" dirty="0"/>
          </a:p>
        </p:txBody>
      </p:sp>
    </p:spTree>
    <p:extLst>
      <p:ext uri="{BB962C8B-B14F-4D97-AF65-F5344CB8AC3E}">
        <p14:creationId xmlns:p14="http://schemas.microsoft.com/office/powerpoint/2010/main" val="2204757697"/>
      </p:ext>
    </p:extLst>
  </p:cSld>
  <p:clrMapOvr>
    <a:masterClrMapping/>
  </p:clrMapOvr>
  <p:transition xmlns:p14="http://schemas.microsoft.com/office/powerpoint/2010/main">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Your Ideas about the Carbon  Question?</a:t>
            </a:r>
            <a:endParaRPr lang="en-US" dirty="0"/>
          </a:p>
        </p:txBody>
      </p:sp>
      <p:sp>
        <p:nvSpPr>
          <p:cNvPr id="3" name="Content Placeholder 2"/>
          <p:cNvSpPr>
            <a:spLocks noGrp="1"/>
          </p:cNvSpPr>
          <p:nvPr>
            <p:ph sz="half" idx="1"/>
          </p:nvPr>
        </p:nvSpPr>
        <p:spPr/>
        <p:txBody>
          <a:bodyPr/>
          <a:lstStyle/>
          <a:p>
            <a:pPr marL="0" indent="0">
              <a:buNone/>
            </a:pPr>
            <a:r>
              <a:rPr lang="en-US" dirty="0" smtClean="0"/>
              <a:t>What </a:t>
            </a:r>
            <a:r>
              <a:rPr lang="en-US" dirty="0"/>
              <a:t>molecules are carbon atoms in before the change? </a:t>
            </a:r>
            <a:br>
              <a:rPr lang="en-US" dirty="0"/>
            </a:br>
            <a:r>
              <a:rPr lang="en-US" dirty="0"/>
              <a:t>What other molecules are involved</a:t>
            </a:r>
            <a:r>
              <a:rPr lang="en-US" dirty="0" smtClean="0"/>
              <a:t>? </a:t>
            </a:r>
          </a:p>
          <a:p>
            <a:pPr marL="514350" indent="-514350">
              <a:buFont typeface="+mj-lt"/>
              <a:buAutoNum type="arabicPeriod"/>
            </a:pPr>
            <a:r>
              <a:rPr lang="en-US" dirty="0"/>
              <a:t> </a:t>
            </a:r>
          </a:p>
        </p:txBody>
      </p:sp>
      <p:sp>
        <p:nvSpPr>
          <p:cNvPr id="4" name="Content Placeholder 3"/>
          <p:cNvSpPr>
            <a:spLocks noGrp="1"/>
          </p:cNvSpPr>
          <p:nvPr>
            <p:ph sz="half" idx="2"/>
          </p:nvPr>
        </p:nvSpPr>
        <p:spPr/>
        <p:txBody>
          <a:bodyPr/>
          <a:lstStyle/>
          <a:p>
            <a:pPr marL="0" indent="0">
              <a:buNone/>
            </a:pPr>
            <a:r>
              <a:rPr lang="en-US" dirty="0" smtClean="0"/>
              <a:t>What </a:t>
            </a:r>
            <a:r>
              <a:rPr lang="en-US" dirty="0"/>
              <a:t>molecules are carbon atoms in after the change? </a:t>
            </a:r>
            <a:br>
              <a:rPr lang="en-US" dirty="0"/>
            </a:br>
            <a:r>
              <a:rPr lang="en-US" dirty="0"/>
              <a:t>What other molecules are produced</a:t>
            </a:r>
            <a:endParaRPr lang="en-US" dirty="0" smtClean="0"/>
          </a:p>
          <a:p>
            <a:pPr marL="514350" indent="-514350">
              <a:buFont typeface="+mj-lt"/>
              <a:buAutoNum type="arabicPeriod"/>
            </a:pPr>
            <a:r>
              <a:rPr lang="en-US" dirty="0"/>
              <a:t> </a:t>
            </a:r>
            <a:r>
              <a:rPr lang="en-US" dirty="0" smtClean="0"/>
              <a:t> </a:t>
            </a:r>
            <a:endParaRPr lang="en-US" dirty="0"/>
          </a:p>
        </p:txBody>
      </p:sp>
    </p:spTree>
    <p:extLst>
      <p:ext uri="{BB962C8B-B14F-4D97-AF65-F5344CB8AC3E}">
        <p14:creationId xmlns:p14="http://schemas.microsoft.com/office/powerpoint/2010/main" val="806935080"/>
      </p:ext>
    </p:extLst>
  </p:cSld>
  <p:clrMapOvr>
    <a:masterClrMapping/>
  </p:clrMapOvr>
  <p:transition xmlns:p14="http://schemas.microsoft.com/office/powerpoint/2010/main">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Your Ideas about the Energy Question?</a:t>
            </a:r>
            <a:endParaRPr lang="en-US" dirty="0"/>
          </a:p>
        </p:txBody>
      </p:sp>
      <p:sp>
        <p:nvSpPr>
          <p:cNvPr id="3" name="Content Placeholder 2"/>
          <p:cNvSpPr>
            <a:spLocks noGrp="1"/>
          </p:cNvSpPr>
          <p:nvPr>
            <p:ph sz="half" idx="1"/>
          </p:nvPr>
        </p:nvSpPr>
        <p:spPr/>
        <p:txBody>
          <a:bodyPr/>
          <a:lstStyle/>
          <a:p>
            <a:pPr marL="0" indent="0">
              <a:buNone/>
            </a:pPr>
            <a:r>
              <a:rPr lang="en-US" dirty="0"/>
              <a:t>What forms of energy are in the reactants?</a:t>
            </a:r>
          </a:p>
          <a:p>
            <a:pPr marL="514350" indent="-514350">
              <a:buFont typeface="+mj-lt"/>
              <a:buAutoNum type="arabicPeriod"/>
            </a:pPr>
            <a:r>
              <a:rPr lang="en-US" dirty="0" smtClean="0"/>
              <a:t> </a:t>
            </a:r>
            <a:endParaRPr lang="en-US" dirty="0"/>
          </a:p>
        </p:txBody>
      </p:sp>
      <p:sp>
        <p:nvSpPr>
          <p:cNvPr id="4" name="Content Placeholder 3"/>
          <p:cNvSpPr>
            <a:spLocks noGrp="1"/>
          </p:cNvSpPr>
          <p:nvPr>
            <p:ph sz="half" idx="2"/>
          </p:nvPr>
        </p:nvSpPr>
        <p:spPr/>
        <p:txBody>
          <a:bodyPr/>
          <a:lstStyle/>
          <a:p>
            <a:pPr marL="0" indent="0">
              <a:buNone/>
            </a:pPr>
            <a:r>
              <a:rPr lang="en-US" dirty="0"/>
              <a:t>What forms of energy are in the products?</a:t>
            </a:r>
          </a:p>
          <a:p>
            <a:pPr marL="514350" indent="-514350">
              <a:buFont typeface="+mj-lt"/>
              <a:buAutoNum type="arabicPeriod"/>
            </a:pPr>
            <a:r>
              <a:rPr lang="en-US" dirty="0" smtClean="0"/>
              <a:t>  </a:t>
            </a:r>
            <a:endParaRPr lang="en-US" dirty="0"/>
          </a:p>
        </p:txBody>
      </p:sp>
    </p:spTree>
    <p:extLst>
      <p:ext uri="{BB962C8B-B14F-4D97-AF65-F5344CB8AC3E}">
        <p14:creationId xmlns:p14="http://schemas.microsoft.com/office/powerpoint/2010/main" val="3341030543"/>
      </p:ext>
    </p:extLst>
  </p:cSld>
  <p:clrMapOvr>
    <a:masterClrMapping/>
  </p:clrMapOvr>
  <p:transition xmlns:p14="http://schemas.microsoft.com/office/powerpoint/2010/main">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the Investigation</a:t>
            </a:r>
            <a:endParaRPr lang="en-US" dirty="0"/>
          </a:p>
        </p:txBody>
      </p:sp>
      <p:sp>
        <p:nvSpPr>
          <p:cNvPr id="3" name="Content Placeholder 2"/>
          <p:cNvSpPr>
            <a:spLocks noGrp="1"/>
          </p:cNvSpPr>
          <p:nvPr>
            <p:ph sz="half" idx="1"/>
          </p:nvPr>
        </p:nvSpPr>
        <p:spPr>
          <a:xfrm>
            <a:off x="457200" y="1600200"/>
            <a:ext cx="3048000" cy="4525963"/>
          </a:xfrm>
        </p:spPr>
        <p:txBody>
          <a:bodyPr/>
          <a:lstStyle/>
          <a:p>
            <a:r>
              <a:rPr lang="en-US" dirty="0" smtClean="0"/>
              <a:t>How will you measure mass changes?</a:t>
            </a:r>
          </a:p>
          <a:p>
            <a:r>
              <a:rPr lang="en-US" dirty="0" smtClean="0"/>
              <a:t>How will you observe changes in the color of BTB?</a:t>
            </a:r>
            <a:endParaRPr lang="en-US" dirty="0"/>
          </a:p>
        </p:txBody>
      </p:sp>
      <p:pic>
        <p:nvPicPr>
          <p:cNvPr id="7" name="Picture 6" descr="https://lh6.googleusercontent.com/-bkZKfSEi9co/UBHFEb_zuOI/AAAAAAAAAno/5rI9CNTWlSI/s815/IMG_1933.JPG"/>
          <p:cNvPicPr/>
          <p:nvPr/>
        </p:nvPicPr>
        <p:blipFill>
          <a:blip r:embed="rId2" cstate="print"/>
          <a:srcRect/>
          <a:stretch>
            <a:fillRect/>
          </a:stretch>
        </p:blipFill>
        <p:spPr bwMode="auto">
          <a:xfrm>
            <a:off x="3505199" y="1447800"/>
            <a:ext cx="5646057" cy="4188407"/>
          </a:xfrm>
          <a:prstGeom prst="rect">
            <a:avLst/>
          </a:prstGeom>
          <a:noFill/>
          <a:ln w="9525">
            <a:noFill/>
            <a:miter lim="800000"/>
            <a:headEnd/>
            <a:tailEnd/>
          </a:ln>
        </p:spPr>
      </p:pic>
    </p:spTree>
    <p:extLst>
      <p:ext uri="{BB962C8B-B14F-4D97-AF65-F5344CB8AC3E}">
        <p14:creationId xmlns:p14="http://schemas.microsoft.com/office/powerpoint/2010/main" val="1169162744"/>
      </p:ext>
    </p:extLst>
  </p:cSld>
  <p:clrMapOvr>
    <a:masterClrMapping/>
  </p:clrMapOvr>
  <p:transition xmlns:p14="http://schemas.microsoft.com/office/powerpoint/2010/main">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4 Activity 2</a:t>
            </a:r>
            <a:endParaRPr lang="en-US" dirty="0"/>
          </a:p>
        </p:txBody>
      </p:sp>
      <p:sp>
        <p:nvSpPr>
          <p:cNvPr id="3" name="Subtitle 2"/>
          <p:cNvSpPr>
            <a:spLocks noGrp="1"/>
          </p:cNvSpPr>
          <p:nvPr>
            <p:ph type="subTitle" idx="1"/>
          </p:nvPr>
        </p:nvSpPr>
        <p:spPr/>
        <p:txBody>
          <a:bodyPr/>
          <a:lstStyle/>
          <a:p>
            <a:r>
              <a:rPr lang="en-US" dirty="0">
                <a:solidFill>
                  <a:srgbClr val="000000"/>
                </a:solidFill>
              </a:rPr>
              <a:t>Investigating ethanol </a:t>
            </a:r>
            <a:r>
              <a:rPr lang="en-US" dirty="0" smtClean="0">
                <a:solidFill>
                  <a:srgbClr val="000000"/>
                </a:solidFill>
              </a:rPr>
              <a:t>burning </a:t>
            </a:r>
            <a:endParaRPr lang="en-US" dirty="0">
              <a:solidFill>
                <a:srgbClr val="000000"/>
              </a:solidFill>
            </a:endParaRPr>
          </a:p>
        </p:txBody>
      </p:sp>
    </p:spTree>
    <p:extLst>
      <p:ext uri="{BB962C8B-B14F-4D97-AF65-F5344CB8AC3E}">
        <p14:creationId xmlns:p14="http://schemas.microsoft.com/office/powerpoint/2010/main" val="1770198036"/>
      </p:ext>
    </p:extLst>
  </p:cSld>
  <p:clrMapOvr>
    <a:masterClrMapping/>
  </p:clrMapOvr>
  <p:transition xmlns:p14="http://schemas.microsoft.com/office/powerpoint/2010/main">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the investigation!</a:t>
            </a:r>
            <a:endParaRPr lang="en-US" dirty="0"/>
          </a:p>
        </p:txBody>
      </p:sp>
      <p:sp>
        <p:nvSpPr>
          <p:cNvPr id="3" name="Subtitle 2"/>
          <p:cNvSpPr>
            <a:spLocks noGrp="1"/>
          </p:cNvSpPr>
          <p:nvPr>
            <p:ph sz="half" idx="1"/>
          </p:nvPr>
        </p:nvSpPr>
        <p:spPr/>
        <p:txBody>
          <a:bodyPr/>
          <a:lstStyle/>
          <a:p>
            <a:r>
              <a:rPr lang="en-US" dirty="0" smtClean="0">
                <a:solidFill>
                  <a:srgbClr val="000000"/>
                </a:solidFill>
              </a:rPr>
              <a:t>What mass changes do you observe?</a:t>
            </a:r>
          </a:p>
          <a:p>
            <a:r>
              <a:rPr lang="en-US" dirty="0" smtClean="0">
                <a:solidFill>
                  <a:srgbClr val="000000"/>
                </a:solidFill>
              </a:rPr>
              <a:t>What changes in BTB do you observe?</a:t>
            </a:r>
            <a:endParaRPr lang="en-US" dirty="0">
              <a:solidFill>
                <a:srgbClr val="000000"/>
              </a:solidFill>
            </a:endParaRPr>
          </a:p>
        </p:txBody>
      </p:sp>
      <p:pic>
        <p:nvPicPr>
          <p:cNvPr id="53250" name="Picture 2" descr="Photo"/>
          <p:cNvPicPr>
            <a:picLocks noChangeAspect="1" noChangeArrowheads="1"/>
          </p:cNvPicPr>
          <p:nvPr/>
        </p:nvPicPr>
        <p:blipFill>
          <a:blip r:embed="rId2" cstate="print"/>
          <a:srcRect/>
          <a:stretch>
            <a:fillRect/>
          </a:stretch>
        </p:blipFill>
        <p:spPr bwMode="auto">
          <a:xfrm>
            <a:off x="4953000" y="1676400"/>
            <a:ext cx="3105150" cy="2057401"/>
          </a:xfrm>
          <a:prstGeom prst="rect">
            <a:avLst/>
          </a:prstGeom>
          <a:noFill/>
        </p:spPr>
      </p:pic>
      <p:pic>
        <p:nvPicPr>
          <p:cNvPr id="53252" name="Picture 4" descr="Photo"/>
          <p:cNvPicPr>
            <a:picLocks noChangeAspect="1" noChangeArrowheads="1"/>
          </p:cNvPicPr>
          <p:nvPr/>
        </p:nvPicPr>
        <p:blipFill>
          <a:blip r:embed="rId3" cstate="print"/>
          <a:srcRect/>
          <a:stretch>
            <a:fillRect/>
          </a:stretch>
        </p:blipFill>
        <p:spPr bwMode="auto">
          <a:xfrm>
            <a:off x="4876801" y="4114800"/>
            <a:ext cx="3200400" cy="2190750"/>
          </a:xfrm>
          <a:prstGeom prst="rect">
            <a:avLst/>
          </a:prstGeom>
          <a:noFill/>
        </p:spPr>
      </p:pic>
    </p:spTree>
    <p:extLst>
      <p:ext uri="{BB962C8B-B14F-4D97-AF65-F5344CB8AC3E}">
        <p14:creationId xmlns:p14="http://schemas.microsoft.com/office/powerpoint/2010/main" val="2400384100"/>
      </p:ext>
    </p:extLst>
  </p:cSld>
  <p:clrMapOvr>
    <a:masterClrMapping/>
  </p:clrMapOvr>
  <p:transition xmlns:p14="http://schemas.microsoft.com/office/powerpoint/2010/main">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BTB Colors</a:t>
            </a:r>
            <a:endParaRPr lang="en-US" dirty="0"/>
          </a:p>
        </p:txBody>
      </p:sp>
      <p:pic>
        <p:nvPicPr>
          <p:cNvPr id="5" name="Content Placeholder 4" descr="BTB Spectrum 002.JPG"/>
          <p:cNvPicPr>
            <a:picLocks noGrp="1" noChangeAspect="1"/>
          </p:cNvPicPr>
          <p:nvPr>
            <p:ph idx="1"/>
          </p:nvPr>
        </p:nvPicPr>
        <p:blipFill>
          <a:blip r:embed="rId2" cstate="print"/>
          <a:stretch>
            <a:fillRect/>
          </a:stretch>
        </p:blipFill>
        <p:spPr>
          <a:xfrm>
            <a:off x="1554691" y="1600200"/>
            <a:ext cx="6034617" cy="4525963"/>
          </a:xfrm>
        </p:spPr>
      </p:pic>
    </p:spTree>
    <p:extLst>
      <p:ext uri="{BB962C8B-B14F-4D97-AF65-F5344CB8AC3E}">
        <p14:creationId xmlns:p14="http://schemas.microsoft.com/office/powerpoint/2010/main" val="2044920544"/>
      </p:ext>
    </p:extLst>
  </p:cSld>
  <p:clrMapOvr>
    <a:masterClrMapping/>
  </p:clrMapOvr>
  <p:transition xmlns:p14="http://schemas.microsoft.com/office/powerpoint/2010/main">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Group Results</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Results for mass changes</a:t>
            </a:r>
          </a:p>
          <a:p>
            <a:r>
              <a:rPr lang="en-US" dirty="0" smtClean="0"/>
              <a:t>What patterns are there in measurements made by all the groups?</a:t>
            </a:r>
          </a:p>
          <a:p>
            <a:r>
              <a:rPr lang="en-US" dirty="0" smtClean="0"/>
              <a:t>Do the patterns match your predictions?</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Results for BTB changes</a:t>
            </a:r>
          </a:p>
          <a:p>
            <a:r>
              <a:rPr lang="en-US" dirty="0" smtClean="0"/>
              <a:t>What patterns are there in observations made by all the groups?</a:t>
            </a:r>
          </a:p>
          <a:p>
            <a:r>
              <a:rPr lang="en-US" dirty="0" smtClean="0"/>
              <a:t>Do the patterns match your predictions?</a:t>
            </a:r>
            <a:endParaRPr lang="en-US" dirty="0"/>
          </a:p>
        </p:txBody>
      </p:sp>
    </p:spTree>
    <p:extLst>
      <p:ext uri="{BB962C8B-B14F-4D97-AF65-F5344CB8AC3E}">
        <p14:creationId xmlns:p14="http://schemas.microsoft.com/office/powerpoint/2010/main" val="1087280865"/>
      </p:ext>
    </p:extLst>
  </p:cSld>
  <p:clrMapOvr>
    <a:masterClrMapping/>
  </p:clrMapOvr>
  <p:transition xmlns:p14="http://schemas.microsoft.com/office/powerpoint/2010/main">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for Ms. Angle’s Class</a:t>
            </a:r>
            <a:endParaRPr lang="en-US" dirty="0"/>
          </a:p>
        </p:txBody>
      </p:sp>
      <p:sp>
        <p:nvSpPr>
          <p:cNvPr id="3" name="Content Placeholder 2"/>
          <p:cNvSpPr>
            <a:spLocks noGrp="1"/>
          </p:cNvSpPr>
          <p:nvPr>
            <p:ph idx="1"/>
          </p:nvPr>
        </p:nvSpPr>
        <p:spPr>
          <a:xfrm>
            <a:off x="609600" y="5257799"/>
            <a:ext cx="7696200" cy="1371601"/>
          </a:xfrm>
        </p:spPr>
        <p:txBody>
          <a:bodyPr>
            <a:noAutofit/>
          </a:bodyPr>
          <a:lstStyle/>
          <a:p>
            <a:pPr marL="0" indent="0">
              <a:buNone/>
            </a:pPr>
            <a:endParaRPr lang="en-US" sz="2800" dirty="0" smtClean="0">
              <a:solidFill>
                <a:srgbClr val="FF0000"/>
              </a:solidFill>
            </a:endParaRPr>
          </a:p>
          <a:p>
            <a:r>
              <a:rPr lang="en-US" sz="2800" dirty="0" smtClean="0"/>
              <a:t>How do your results compare with the results for Ms. Angle’s class?</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780454274"/>
              </p:ext>
            </p:extLst>
          </p:nvPr>
        </p:nvGraphicFramePr>
        <p:xfrm>
          <a:off x="228600" y="1371599"/>
          <a:ext cx="5562600" cy="4267201"/>
        </p:xfrm>
        <a:graphic>
          <a:graphicData uri="http://schemas.openxmlformats.org/drawingml/2006/table">
            <a:tbl>
              <a:tblPr/>
              <a:tblGrid>
                <a:gridCol w="927100"/>
                <a:gridCol w="927100"/>
                <a:gridCol w="927100"/>
                <a:gridCol w="927100"/>
                <a:gridCol w="927100"/>
                <a:gridCol w="927100"/>
              </a:tblGrid>
              <a:tr h="1931277">
                <a:tc>
                  <a:txBody>
                    <a:bodyPr/>
                    <a:lstStyle/>
                    <a:p>
                      <a:pPr algn="ctr" fontAlgn="b"/>
                      <a:r>
                        <a:rPr lang="en-US" sz="2000" b="1" i="0" u="none" strike="noStrike" dirty="0">
                          <a:solidFill>
                            <a:srgbClr val="000000"/>
                          </a:solidFill>
                          <a:latin typeface="Calibri"/>
                        </a:rPr>
                        <a:t>Trial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Initial mass of ethanol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latin typeface="Calibri"/>
                        </a:rPr>
                        <a:t>Final mass of ethanol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latin typeface="Calibri"/>
                        </a:rPr>
                        <a:t>Change in mass of ethanol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2000" b="1" i="0" u="none" strike="noStrike" dirty="0">
                          <a:solidFill>
                            <a:srgbClr val="000000"/>
                          </a:solidFill>
                          <a:latin typeface="Calibri"/>
                        </a:rPr>
                        <a:t>start BTB color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end BTB color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255">
                <a:tc>
                  <a:txBody>
                    <a:bodyPr/>
                    <a:lstStyle/>
                    <a:p>
                      <a:pPr algn="ctr" fontAlgn="b"/>
                      <a:r>
                        <a:rPr lang="en-US" sz="2000" b="1" i="0" u="none" strike="noStrike" dirty="0">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24.00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22.97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-1.03</a:t>
                      </a:r>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smtClean="0">
                          <a:solidFill>
                            <a:srgbClr val="000000"/>
                          </a:solidFill>
                          <a:latin typeface="Calibri"/>
                        </a:rPr>
                        <a:t>blue</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yellow</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255">
                <a:tc>
                  <a:txBody>
                    <a:bodyPr/>
                    <a:lstStyle/>
                    <a:p>
                      <a:pPr algn="ctr" fontAlgn="b"/>
                      <a:r>
                        <a:rPr lang="en-US" sz="2000" b="1" i="0" u="none" strike="noStrike">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20.63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19.43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-1.20</a:t>
                      </a:r>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smtClean="0">
                          <a:solidFill>
                            <a:srgbClr val="000000"/>
                          </a:solidFill>
                          <a:latin typeface="Calibri"/>
                        </a:rPr>
                        <a:t>blue</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yellow</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255">
                <a:tc>
                  <a:txBody>
                    <a:bodyPr/>
                    <a:lstStyle/>
                    <a:p>
                      <a:pPr algn="ctr" fontAlgn="b"/>
                      <a:r>
                        <a:rPr lang="en-US" sz="2000" b="1" i="0" u="none" strike="noStrike">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33.22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32.54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-0.68</a:t>
                      </a:r>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smtClean="0">
                          <a:solidFill>
                            <a:srgbClr val="000000"/>
                          </a:solidFill>
                          <a:latin typeface="Calibri"/>
                        </a:rPr>
                        <a:t>blue</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yellow</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255">
                <a:tc>
                  <a:txBody>
                    <a:bodyPr/>
                    <a:lstStyle/>
                    <a:p>
                      <a:pPr algn="ctr" fontAlgn="b"/>
                      <a:r>
                        <a:rPr lang="en-US" sz="2000" b="1" i="0" u="none" strike="noStrike">
                          <a:solidFill>
                            <a:srgbClr val="000000"/>
                          </a:solidFill>
                          <a:latin typeface="Calibri"/>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27.23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26.59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-0.64</a:t>
                      </a:r>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smtClean="0">
                          <a:solidFill>
                            <a:srgbClr val="000000"/>
                          </a:solidFill>
                          <a:latin typeface="Calibri"/>
                        </a:rPr>
                        <a:t>blue</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yellow</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255">
                <a:tc>
                  <a:txBody>
                    <a:bodyPr/>
                    <a:lstStyle/>
                    <a:p>
                      <a:pPr algn="ctr" fontAlgn="b"/>
                      <a:r>
                        <a:rPr lang="en-US" sz="2000" b="1" i="0" u="none" strike="noStrike" dirty="0">
                          <a:solidFill>
                            <a:srgbClr val="000000"/>
                          </a:solidFill>
                          <a:latin typeface="Calibri"/>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32.01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31.21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-0.80</a:t>
                      </a:r>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smtClean="0">
                          <a:solidFill>
                            <a:srgbClr val="000000"/>
                          </a:solidFill>
                          <a:latin typeface="Calibri"/>
                        </a:rPr>
                        <a:t>blue</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yellow</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649">
                <a:tc>
                  <a:txBody>
                    <a:bodyPr/>
                    <a:lstStyle/>
                    <a:p>
                      <a:pPr algn="ctr" fontAlgn="b"/>
                      <a:r>
                        <a:rPr lang="en-US" sz="2000" b="1" i="0" u="none" strike="noStrike">
                          <a:solidFill>
                            <a:srgbClr val="000000"/>
                          </a:solidFill>
                          <a:latin typeface="Calibri"/>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27.37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26.73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-0.64</a:t>
                      </a:r>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smtClean="0">
                          <a:solidFill>
                            <a:srgbClr val="000000"/>
                          </a:solidFill>
                          <a:latin typeface="Calibri"/>
                        </a:rPr>
                        <a:t>blue</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yellow</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descr="https://lh5.googleusercontent.com/-8l6mUeLm2zY/UBHFpI6Dj2I/AAAAAAAAAqE/zPjLLAUizX0/s815/IMG_1952.JPG"/>
          <p:cNvPicPr/>
          <p:nvPr/>
        </p:nvPicPr>
        <p:blipFill>
          <a:blip r:embed="rId2" cstate="print"/>
          <a:srcRect/>
          <a:stretch>
            <a:fillRect/>
          </a:stretch>
        </p:blipFill>
        <p:spPr bwMode="auto">
          <a:xfrm>
            <a:off x="5943600" y="2362200"/>
            <a:ext cx="3200400" cy="2514600"/>
          </a:xfrm>
          <a:prstGeom prst="rect">
            <a:avLst/>
          </a:prstGeom>
          <a:noFill/>
          <a:ln w="9525">
            <a:noFill/>
            <a:miter lim="800000"/>
            <a:headEnd/>
            <a:tailEnd/>
          </a:ln>
        </p:spPr>
      </p:pic>
    </p:spTree>
    <p:extLst>
      <p:ext uri="{BB962C8B-B14F-4D97-AF65-F5344CB8AC3E}">
        <p14:creationId xmlns:p14="http://schemas.microsoft.com/office/powerpoint/2010/main" val="11453373"/>
      </p:ext>
    </p:extLst>
  </p:cSld>
  <p:clrMapOvr>
    <a:masterClrMapping/>
  </p:clrMapOvr>
  <p:transition xmlns:p14="http://schemas.microsoft.com/office/powerpoint/2010/main">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 Discussion</a:t>
            </a:r>
            <a:endParaRPr lang="en-US" dirty="0"/>
          </a:p>
        </p:txBody>
      </p:sp>
      <p:sp>
        <p:nvSpPr>
          <p:cNvPr id="3" name="Subtitle 2"/>
          <p:cNvSpPr>
            <a:spLocks noGrp="1"/>
          </p:cNvSpPr>
          <p:nvPr>
            <p:ph type="subTitle" idx="1"/>
          </p:nvPr>
        </p:nvSpPr>
        <p:spPr/>
        <p:txBody>
          <a:bodyPr/>
          <a:lstStyle/>
          <a:p>
            <a:r>
              <a:rPr lang="en-US" dirty="0" smtClean="0">
                <a:solidFill>
                  <a:schemeClr val="tx1"/>
                </a:solidFill>
              </a:rPr>
              <a:t>Your ideas about what happens when ethanol burns</a:t>
            </a:r>
            <a:endParaRPr lang="en-US" dirty="0">
              <a:solidFill>
                <a:schemeClr val="tx1"/>
              </a:solidFill>
            </a:endParaRPr>
          </a:p>
        </p:txBody>
      </p:sp>
    </p:spTree>
    <p:extLst>
      <p:ext uri="{BB962C8B-B14F-4D97-AF65-F5344CB8AC3E}">
        <p14:creationId xmlns:p14="http://schemas.microsoft.com/office/powerpoint/2010/main" val="771019432"/>
      </p:ext>
    </p:extLst>
  </p:cSld>
  <p:clrMapOvr>
    <a:masterClrMapping/>
  </p:clrMapOvr>
  <p:transition xmlns:p14="http://schemas.microsoft.com/office/powerpoint/2010/mai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Evidence of CO</a:t>
            </a:r>
            <a:r>
              <a:rPr lang="en-US" baseline="-25000" dirty="0" smtClean="0"/>
              <a:t>2</a:t>
            </a:r>
            <a:r>
              <a:rPr lang="en-US" dirty="0" smtClean="0"/>
              <a:t> in air from burning</a:t>
            </a:r>
            <a:endParaRPr lang="en-US"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484132"/>
            <a:ext cx="369999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509510"/>
            <a:ext cx="3699186" cy="220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82288" y="1588532"/>
            <a:ext cx="3699187" cy="221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95400" y="960521"/>
            <a:ext cx="1115113" cy="369332"/>
          </a:xfrm>
          <a:prstGeom prst="rect">
            <a:avLst/>
          </a:prstGeom>
          <a:noFill/>
        </p:spPr>
        <p:txBody>
          <a:bodyPr wrap="none" rtlCol="0">
            <a:spAutoFit/>
          </a:bodyPr>
          <a:lstStyle/>
          <a:p>
            <a:r>
              <a:rPr lang="en-US" dirty="0" smtClean="0"/>
              <a:t>4 minutes</a:t>
            </a:r>
            <a:endParaRPr lang="en-US" dirty="0"/>
          </a:p>
        </p:txBody>
      </p:sp>
      <p:sp>
        <p:nvSpPr>
          <p:cNvPr id="8" name="TextBox 7"/>
          <p:cNvSpPr txBox="1"/>
          <p:nvPr/>
        </p:nvSpPr>
        <p:spPr>
          <a:xfrm>
            <a:off x="6324600" y="1112921"/>
            <a:ext cx="1115113" cy="369332"/>
          </a:xfrm>
          <a:prstGeom prst="rect">
            <a:avLst/>
          </a:prstGeom>
          <a:noFill/>
        </p:spPr>
        <p:txBody>
          <a:bodyPr wrap="none" rtlCol="0">
            <a:spAutoFit/>
          </a:bodyPr>
          <a:lstStyle/>
          <a:p>
            <a:r>
              <a:rPr lang="en-US" dirty="0" smtClean="0"/>
              <a:t>8 minutes</a:t>
            </a:r>
            <a:endParaRPr lang="en-US" dirty="0"/>
          </a:p>
        </p:txBody>
      </p:sp>
      <p:sp>
        <p:nvSpPr>
          <p:cNvPr id="9" name="TextBox 8"/>
          <p:cNvSpPr txBox="1"/>
          <p:nvPr/>
        </p:nvSpPr>
        <p:spPr>
          <a:xfrm>
            <a:off x="3506638" y="4114800"/>
            <a:ext cx="2477922" cy="369332"/>
          </a:xfrm>
          <a:prstGeom prst="rect">
            <a:avLst/>
          </a:prstGeom>
          <a:noFill/>
        </p:spPr>
        <p:txBody>
          <a:bodyPr wrap="none" rtlCol="0">
            <a:spAutoFit/>
          </a:bodyPr>
          <a:lstStyle/>
          <a:p>
            <a:r>
              <a:rPr lang="en-US" dirty="0" smtClean="0"/>
              <a:t>10 minutes, with control</a:t>
            </a:r>
            <a:endParaRPr lang="en-US" dirty="0"/>
          </a:p>
        </p:txBody>
      </p:sp>
    </p:spTree>
    <p:extLst>
      <p:ext uri="{BB962C8B-B14F-4D97-AF65-F5344CB8AC3E}">
        <p14:creationId xmlns:p14="http://schemas.microsoft.com/office/powerpoint/2010/main" val="38519402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Group Results</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Explaining results for mass changes</a:t>
            </a:r>
          </a:p>
          <a:p>
            <a:r>
              <a:rPr lang="en-US" dirty="0" smtClean="0"/>
              <a:t>How are the mass changes connected with The Movement Question: Where are atoms moving?</a:t>
            </a:r>
          </a:p>
          <a:p>
            <a:r>
              <a:rPr lang="en-US" dirty="0" smtClean="0"/>
              <a:t>What unanswered questions do you have?</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Explaining results for BTB changes</a:t>
            </a:r>
          </a:p>
          <a:p>
            <a:r>
              <a:rPr lang="en-US" dirty="0" smtClean="0"/>
              <a:t>How are the BTB questions connected to The Carbon Question: What is happening to carbon atoms?</a:t>
            </a:r>
          </a:p>
          <a:p>
            <a:r>
              <a:rPr lang="en-US" dirty="0" smtClean="0"/>
              <a:t>What unanswered questions do you have?</a:t>
            </a:r>
            <a:endParaRPr lang="en-US" dirty="0"/>
          </a:p>
        </p:txBody>
      </p:sp>
    </p:spTree>
    <p:extLst>
      <p:ext uri="{BB962C8B-B14F-4D97-AF65-F5344CB8AC3E}">
        <p14:creationId xmlns:p14="http://schemas.microsoft.com/office/powerpoint/2010/main" val="2120974000"/>
      </p:ext>
    </p:extLst>
  </p:cSld>
  <p:clrMapOvr>
    <a:masterClrMapping/>
  </p:clrMapOvr>
  <p:transition xmlns:p14="http://schemas.microsoft.com/office/powerpoint/2010/main">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4 Activity 3</a:t>
            </a:r>
            <a:endParaRPr lang="en-US" dirty="0"/>
          </a:p>
        </p:txBody>
      </p:sp>
      <p:sp>
        <p:nvSpPr>
          <p:cNvPr id="3" name="Subtitle 2"/>
          <p:cNvSpPr>
            <a:spLocks noGrp="1"/>
          </p:cNvSpPr>
          <p:nvPr>
            <p:ph type="subTitle" idx="1"/>
          </p:nvPr>
        </p:nvSpPr>
        <p:spPr/>
        <p:txBody>
          <a:bodyPr/>
          <a:lstStyle/>
          <a:p>
            <a:r>
              <a:rPr lang="en-US" dirty="0">
                <a:solidFill>
                  <a:srgbClr val="000000"/>
                </a:solidFill>
              </a:rPr>
              <a:t>Using molecular models to explain ethanol </a:t>
            </a:r>
            <a:r>
              <a:rPr lang="en-US" dirty="0" smtClean="0">
                <a:solidFill>
                  <a:srgbClr val="000000"/>
                </a:solidFill>
              </a:rPr>
              <a:t>burning </a:t>
            </a:r>
            <a:endParaRPr lang="en-US" dirty="0">
              <a:solidFill>
                <a:srgbClr val="000000"/>
              </a:solidFill>
            </a:endParaRPr>
          </a:p>
        </p:txBody>
      </p:sp>
    </p:spTree>
    <p:extLst>
      <p:ext uri="{BB962C8B-B14F-4D97-AF65-F5344CB8AC3E}">
        <p14:creationId xmlns:p14="http://schemas.microsoft.com/office/powerpoint/2010/main" val="2507654452"/>
      </p:ext>
    </p:extLst>
  </p:cSld>
  <p:clrMapOvr>
    <a:masterClrMapping/>
  </p:clrMapOvr>
  <p:transition xmlns:p14="http://schemas.microsoft.com/office/powerpoint/2010/main">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me2"/>
          <p:cNvPicPr>
            <a:picLocks noChangeAspect="1" noChangeArrowheads="1"/>
          </p:cNvPicPr>
          <p:nvPr/>
        </p:nvPicPr>
        <p:blipFill>
          <a:blip r:embed="rId2" cstate="print"/>
          <a:srcRect/>
          <a:stretch>
            <a:fillRect/>
          </a:stretch>
        </p:blipFill>
        <p:spPr bwMode="auto">
          <a:xfrm>
            <a:off x="2286000" y="2438400"/>
            <a:ext cx="4876800" cy="2183642"/>
          </a:xfrm>
          <a:prstGeom prst="rect">
            <a:avLst/>
          </a:prstGeom>
          <a:noFill/>
          <a:ln w="9525">
            <a:noFill/>
            <a:miter lim="800000"/>
            <a:headEnd/>
            <a:tailEnd/>
          </a:ln>
        </p:spPr>
      </p:pic>
      <p:sp>
        <p:nvSpPr>
          <p:cNvPr id="3" name="TextBox 2"/>
          <p:cNvSpPr txBox="1"/>
          <p:nvPr/>
        </p:nvSpPr>
        <p:spPr>
          <a:xfrm>
            <a:off x="985141" y="1416128"/>
            <a:ext cx="4882259" cy="769441"/>
          </a:xfrm>
          <a:prstGeom prst="rect">
            <a:avLst/>
          </a:prstGeom>
          <a:noFill/>
        </p:spPr>
        <p:txBody>
          <a:bodyPr wrap="square" rtlCol="0">
            <a:spAutoFit/>
          </a:bodyPr>
          <a:lstStyle/>
          <a:p>
            <a:r>
              <a:rPr lang="en-US" sz="4400" b="1" i="1" dirty="0" smtClean="0"/>
              <a:t>ZOOMING INTO A</a:t>
            </a:r>
            <a:endParaRPr lang="en-US" sz="4400" b="1" i="1" dirty="0"/>
          </a:p>
        </p:txBody>
      </p:sp>
    </p:spTree>
    <p:extLst>
      <p:ext uri="{BB962C8B-B14F-4D97-AF65-F5344CB8AC3E}">
        <p14:creationId xmlns:p14="http://schemas.microsoft.com/office/powerpoint/2010/main" val="3674821678"/>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19"/>
          <p:cNvSpPr>
            <a:spLocks noChangeShapeType="1"/>
          </p:cNvSpPr>
          <p:nvPr/>
        </p:nvSpPr>
        <p:spPr bwMode="auto">
          <a:xfrm>
            <a:off x="990600" y="1219200"/>
            <a:ext cx="6858000" cy="0"/>
          </a:xfrm>
          <a:prstGeom prst="line">
            <a:avLst/>
          </a:prstGeom>
          <a:noFill/>
          <a:ln w="31750">
            <a:solidFill>
              <a:srgbClr val="0000FF"/>
            </a:solidFill>
            <a:round/>
            <a:headEnd/>
            <a:tailEnd/>
          </a:ln>
        </p:spPr>
        <p:txBody>
          <a:bodyPr/>
          <a:lstStyle/>
          <a:p>
            <a:endParaRPr lang="en-US"/>
          </a:p>
        </p:txBody>
      </p:sp>
      <p:sp>
        <p:nvSpPr>
          <p:cNvPr id="5125" name="Rectangle 2"/>
          <p:cNvSpPr>
            <a:spLocks noChangeArrowheads="1"/>
          </p:cNvSpPr>
          <p:nvPr/>
        </p:nvSpPr>
        <p:spPr bwMode="auto">
          <a:xfrm>
            <a:off x="1295400" y="5638800"/>
            <a:ext cx="7543800" cy="685800"/>
          </a:xfrm>
          <a:prstGeom prst="rect">
            <a:avLst/>
          </a:prstGeom>
          <a:noFill/>
          <a:ln w="9525">
            <a:noFill/>
            <a:miter lim="800000"/>
            <a:headEnd/>
            <a:tailEnd/>
          </a:ln>
        </p:spPr>
        <p:txBody>
          <a:bodyPr anchor="ctr"/>
          <a:lstStyle/>
          <a:p>
            <a:r>
              <a:rPr lang="en-US" sz="3200" b="1" dirty="0" smtClean="0"/>
              <a:t>What’s the hidden chemical change when ethanol burns?</a:t>
            </a:r>
            <a:endParaRPr lang="en-US" sz="3200" b="1" dirty="0"/>
          </a:p>
        </p:txBody>
      </p:sp>
      <p:pic>
        <p:nvPicPr>
          <p:cNvPr id="5126" name="Picture 27" descr="放大镜"/>
          <p:cNvPicPr>
            <a:picLocks noChangeAspect="1" noChangeArrowheads="1"/>
          </p:cNvPicPr>
          <p:nvPr/>
        </p:nvPicPr>
        <p:blipFill>
          <a:blip r:embed="rId2" cstate="print"/>
          <a:srcRect/>
          <a:stretch>
            <a:fillRect/>
          </a:stretch>
        </p:blipFill>
        <p:spPr bwMode="auto">
          <a:xfrm>
            <a:off x="304800" y="5562600"/>
            <a:ext cx="836612" cy="914400"/>
          </a:xfrm>
          <a:prstGeom prst="rect">
            <a:avLst/>
          </a:prstGeom>
          <a:noFill/>
          <a:ln w="9525">
            <a:noFill/>
            <a:miter lim="800000"/>
            <a:headEnd/>
            <a:tailEnd/>
          </a:ln>
        </p:spPr>
      </p:pic>
      <p:pic>
        <p:nvPicPr>
          <p:cNvPr id="5128" name="Picture 15" descr="ethanol burner.jpg"/>
          <p:cNvPicPr>
            <a:picLocks noChangeAspect="1"/>
          </p:cNvPicPr>
          <p:nvPr/>
        </p:nvPicPr>
        <p:blipFill>
          <a:blip r:embed="rId3" cstate="print"/>
          <a:srcRect/>
          <a:stretch>
            <a:fillRect/>
          </a:stretch>
        </p:blipFill>
        <p:spPr bwMode="auto">
          <a:xfrm>
            <a:off x="3124200" y="1752600"/>
            <a:ext cx="2597150" cy="3657600"/>
          </a:xfrm>
          <a:prstGeom prst="rect">
            <a:avLst/>
          </a:prstGeom>
          <a:noFill/>
          <a:ln w="9525">
            <a:noFill/>
            <a:miter lim="800000"/>
            <a:headEnd/>
            <a:tailEnd/>
          </a:ln>
        </p:spPr>
      </p:pic>
      <p:sp>
        <p:nvSpPr>
          <p:cNvPr id="6" name="Title 1"/>
          <p:cNvSpPr>
            <a:spLocks noGrp="1"/>
          </p:cNvSpPr>
          <p:nvPr>
            <p:ph type="title"/>
          </p:nvPr>
        </p:nvSpPr>
        <p:spPr>
          <a:xfrm>
            <a:off x="457200" y="274638"/>
            <a:ext cx="8229600" cy="1143000"/>
          </a:xfrm>
        </p:spPr>
        <p:txBody>
          <a:bodyPr/>
          <a:lstStyle/>
          <a:p>
            <a:r>
              <a:rPr lang="en-US" b="1" dirty="0" smtClean="0">
                <a:solidFill>
                  <a:srgbClr val="FF0000"/>
                </a:solidFill>
              </a:rPr>
              <a:t>Driving question</a:t>
            </a:r>
            <a:endParaRPr lang="en-US" b="1" dirty="0">
              <a:solidFill>
                <a:srgbClr val="FF0000"/>
              </a:solidFill>
            </a:endParaRPr>
          </a:p>
        </p:txBody>
      </p:sp>
    </p:spTree>
    <p:extLst>
      <p:ext uri="{BB962C8B-B14F-4D97-AF65-F5344CB8AC3E}">
        <p14:creationId xmlns:p14="http://schemas.microsoft.com/office/powerpoint/2010/main" val="1395260974"/>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p:nvPr/>
        </p:nvCxnSpPr>
        <p:spPr>
          <a:xfrm>
            <a:off x="609600" y="8382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85800" y="228600"/>
            <a:ext cx="8153400" cy="523220"/>
          </a:xfrm>
          <a:prstGeom prst="rect">
            <a:avLst/>
          </a:prstGeom>
          <a:noFill/>
        </p:spPr>
        <p:txBody>
          <a:bodyPr wrap="square" rtlCol="0">
            <a:spAutoFit/>
          </a:bodyPr>
          <a:lstStyle/>
          <a:p>
            <a:r>
              <a:rPr lang="en-US" sz="2800" b="1" dirty="0" smtClean="0"/>
              <a:t>Movement of ethanol burning at macroscopic scale</a:t>
            </a:r>
            <a:endParaRPr lang="en-US" sz="2800" b="1" dirty="0"/>
          </a:p>
        </p:txBody>
      </p:sp>
      <p:sp>
        <p:nvSpPr>
          <p:cNvPr id="63" name="TextBox 92"/>
          <p:cNvSpPr txBox="1">
            <a:spLocks noChangeArrowheads="1"/>
          </p:cNvSpPr>
          <p:nvPr/>
        </p:nvSpPr>
        <p:spPr bwMode="auto">
          <a:xfrm rot="16200000">
            <a:off x="-239713" y="3794422"/>
            <a:ext cx="941091" cy="461665"/>
          </a:xfrm>
          <a:prstGeom prst="rect">
            <a:avLst/>
          </a:prstGeom>
          <a:noFill/>
          <a:ln w="9525">
            <a:noFill/>
            <a:miter lim="800000"/>
            <a:headEnd/>
            <a:tailEnd/>
          </a:ln>
        </p:spPr>
        <p:txBody>
          <a:bodyPr wrap="none">
            <a:spAutoFit/>
          </a:bodyPr>
          <a:lstStyle/>
          <a:p>
            <a:r>
              <a:rPr lang="en-US" sz="2400" b="1" u="sng" dirty="0" smtClean="0"/>
              <a:t>scales</a:t>
            </a:r>
            <a:endParaRPr lang="en-US" sz="2400" b="1" u="sng" dirty="0"/>
          </a:p>
        </p:txBody>
      </p:sp>
      <p:pic>
        <p:nvPicPr>
          <p:cNvPr id="56" name="Picture 55"/>
          <p:cNvPicPr>
            <a:picLocks noChangeAspect="1" noChangeArrowheads="1"/>
          </p:cNvPicPr>
          <p:nvPr/>
        </p:nvPicPr>
        <p:blipFill>
          <a:blip r:embed="rId3" cstate="print"/>
          <a:srcRect/>
          <a:stretch>
            <a:fillRect/>
          </a:stretch>
        </p:blipFill>
        <p:spPr bwMode="auto">
          <a:xfrm>
            <a:off x="2971799" y="914400"/>
            <a:ext cx="3380763" cy="4724400"/>
          </a:xfrm>
          <a:prstGeom prst="rect">
            <a:avLst/>
          </a:prstGeom>
          <a:noFill/>
          <a:ln w="9525">
            <a:noFill/>
            <a:miter lim="800000"/>
            <a:headEnd/>
            <a:tailEnd/>
          </a:ln>
        </p:spPr>
      </p:pic>
      <p:sp>
        <p:nvSpPr>
          <p:cNvPr id="44" name="TextBox 88"/>
          <p:cNvSpPr txBox="1">
            <a:spLocks noChangeArrowheads="1"/>
          </p:cNvSpPr>
          <p:nvPr/>
        </p:nvSpPr>
        <p:spPr bwMode="auto">
          <a:xfrm>
            <a:off x="1944390" y="5971400"/>
            <a:ext cx="2861681" cy="307777"/>
          </a:xfrm>
          <a:prstGeom prst="rect">
            <a:avLst/>
          </a:prstGeom>
          <a:noFill/>
          <a:ln w="9525">
            <a:noFill/>
            <a:miter lim="800000"/>
            <a:headEnd/>
            <a:tailEnd/>
          </a:ln>
        </p:spPr>
        <p:txBody>
          <a:bodyPr wrap="none">
            <a:spAutoFit/>
          </a:bodyPr>
          <a:lstStyle/>
          <a:p>
            <a:r>
              <a:rPr lang="en-US" sz="1400" dirty="0">
                <a:hlinkClick r:id="rId4" action="ppaction://hlinksldjump"/>
              </a:rPr>
              <a:t>Material </a:t>
            </a:r>
            <a:r>
              <a:rPr lang="en-US" sz="1400" dirty="0" smtClean="0">
                <a:hlinkClick r:id="rId4" action="ppaction://hlinksldjump"/>
              </a:rPr>
              <a:t>identity and transformation</a:t>
            </a:r>
            <a:endParaRPr lang="en-US" sz="1400" dirty="0"/>
          </a:p>
        </p:txBody>
      </p:sp>
      <p:sp>
        <p:nvSpPr>
          <p:cNvPr id="45" name="TextBox 90"/>
          <p:cNvSpPr txBox="1">
            <a:spLocks noChangeArrowheads="1"/>
          </p:cNvSpPr>
          <p:nvPr/>
        </p:nvSpPr>
        <p:spPr bwMode="auto">
          <a:xfrm>
            <a:off x="1680865" y="5742800"/>
            <a:ext cx="702885" cy="307777"/>
          </a:xfrm>
          <a:prstGeom prst="rect">
            <a:avLst/>
          </a:prstGeom>
          <a:noFill/>
          <a:ln w="9525">
            <a:noFill/>
            <a:miter lim="800000"/>
            <a:headEnd/>
            <a:tailEnd/>
          </a:ln>
        </p:spPr>
        <p:txBody>
          <a:bodyPr wrap="none">
            <a:spAutoFit/>
          </a:bodyPr>
          <a:lstStyle/>
          <a:p>
            <a:r>
              <a:rPr lang="en-US" sz="1400" b="1" u="sng" dirty="0"/>
              <a:t>Matter</a:t>
            </a:r>
          </a:p>
        </p:txBody>
      </p:sp>
      <p:sp>
        <p:nvSpPr>
          <p:cNvPr id="46" name="TextBox 94"/>
          <p:cNvSpPr txBox="1">
            <a:spLocks noChangeArrowheads="1"/>
          </p:cNvSpPr>
          <p:nvPr/>
        </p:nvSpPr>
        <p:spPr bwMode="auto">
          <a:xfrm>
            <a:off x="1680865" y="6202977"/>
            <a:ext cx="690702" cy="307777"/>
          </a:xfrm>
          <a:prstGeom prst="rect">
            <a:avLst/>
          </a:prstGeom>
          <a:noFill/>
          <a:ln w="9525">
            <a:noFill/>
            <a:miter lim="800000"/>
            <a:headEnd/>
            <a:tailEnd/>
          </a:ln>
        </p:spPr>
        <p:txBody>
          <a:bodyPr wrap="none">
            <a:spAutoFit/>
          </a:bodyPr>
          <a:lstStyle/>
          <a:p>
            <a:r>
              <a:rPr lang="en-US" sz="1400" b="1" u="sng" dirty="0"/>
              <a:t>Energy</a:t>
            </a:r>
          </a:p>
        </p:txBody>
      </p:sp>
      <p:sp>
        <p:nvSpPr>
          <p:cNvPr id="47" name="Rectangle 46"/>
          <p:cNvSpPr/>
          <p:nvPr/>
        </p:nvSpPr>
        <p:spPr>
          <a:xfrm>
            <a:off x="1825328" y="601902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48" name="TextBox 102"/>
          <p:cNvSpPr txBox="1">
            <a:spLocks noChangeArrowheads="1"/>
          </p:cNvSpPr>
          <p:nvPr/>
        </p:nvSpPr>
        <p:spPr bwMode="auto">
          <a:xfrm>
            <a:off x="1909465" y="6460152"/>
            <a:ext cx="2594172" cy="307777"/>
          </a:xfrm>
          <a:prstGeom prst="rect">
            <a:avLst/>
          </a:prstGeom>
          <a:noFill/>
          <a:ln w="9525">
            <a:noFill/>
            <a:miter lim="800000"/>
            <a:headEnd/>
            <a:tailEnd/>
          </a:ln>
        </p:spPr>
        <p:txBody>
          <a:bodyPr wrap="none">
            <a:spAutoFit/>
          </a:bodyPr>
          <a:lstStyle/>
          <a:p>
            <a:r>
              <a:rPr lang="en-US" sz="1400" dirty="0">
                <a:hlinkClick r:id="rId5" action="ppaction://hlinksldjump"/>
              </a:rPr>
              <a:t>Energy </a:t>
            </a:r>
            <a:r>
              <a:rPr lang="en-US" sz="1400" dirty="0" smtClean="0">
                <a:hlinkClick r:id="rId5" action="ppaction://hlinksldjump"/>
              </a:rPr>
              <a:t>forms and transformation</a:t>
            </a:r>
            <a:endParaRPr lang="en-US" sz="1400" dirty="0"/>
          </a:p>
        </p:txBody>
      </p:sp>
      <p:sp>
        <p:nvSpPr>
          <p:cNvPr id="53" name="Rectangle 52"/>
          <p:cNvSpPr/>
          <p:nvPr/>
        </p:nvSpPr>
        <p:spPr bwMode="auto">
          <a:xfrm>
            <a:off x="1828503" y="6501427"/>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2" name="TextBox 104"/>
          <p:cNvSpPr txBox="1">
            <a:spLocks noChangeArrowheads="1"/>
          </p:cNvSpPr>
          <p:nvPr/>
        </p:nvSpPr>
        <p:spPr bwMode="auto">
          <a:xfrm>
            <a:off x="4995863" y="5971400"/>
            <a:ext cx="1536896" cy="307777"/>
          </a:xfrm>
          <a:prstGeom prst="rect">
            <a:avLst/>
          </a:prstGeom>
          <a:noFill/>
          <a:ln w="9525">
            <a:noFill/>
            <a:miter lim="800000"/>
            <a:headEnd/>
            <a:tailEnd/>
          </a:ln>
        </p:spPr>
        <p:txBody>
          <a:bodyPr wrap="none">
            <a:spAutoFit/>
          </a:bodyPr>
          <a:lstStyle/>
          <a:p>
            <a:r>
              <a:rPr lang="en-US" sz="1400" dirty="0">
                <a:hlinkClick r:id="rId6" action="ppaction://hlinksldjump"/>
              </a:rPr>
              <a:t>Matter </a:t>
            </a:r>
            <a:r>
              <a:rPr lang="en-US" sz="1400" dirty="0" smtClean="0">
                <a:hlinkClick r:id="rId6" action="ppaction://hlinksldjump"/>
              </a:rPr>
              <a:t>Movement</a:t>
            </a:r>
            <a:endParaRPr lang="en-US" sz="1400" dirty="0"/>
          </a:p>
        </p:txBody>
      </p:sp>
      <p:grpSp>
        <p:nvGrpSpPr>
          <p:cNvPr id="64" name="Group 81"/>
          <p:cNvGrpSpPr>
            <a:grpSpLocks/>
          </p:cNvGrpSpPr>
          <p:nvPr/>
        </p:nvGrpSpPr>
        <p:grpSpPr bwMode="auto">
          <a:xfrm>
            <a:off x="4876800" y="6038075"/>
            <a:ext cx="157163" cy="158750"/>
            <a:chOff x="7848600" y="944563"/>
            <a:chExt cx="157163" cy="158750"/>
          </a:xfrm>
        </p:grpSpPr>
        <p:sp>
          <p:nvSpPr>
            <p:cNvPr id="65" name="Rectangle 64"/>
            <p:cNvSpPr/>
            <p:nvPr/>
          </p:nvSpPr>
          <p:spPr>
            <a:xfrm>
              <a:off x="7848600" y="944563"/>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66" name="Group 109"/>
            <p:cNvGrpSpPr>
              <a:grpSpLocks/>
            </p:cNvGrpSpPr>
            <p:nvPr/>
          </p:nvGrpSpPr>
          <p:grpSpPr bwMode="auto">
            <a:xfrm>
              <a:off x="7853364" y="950913"/>
              <a:ext cx="152400" cy="152400"/>
              <a:chOff x="6019801" y="304800"/>
              <a:chExt cx="152400" cy="152401"/>
            </a:xfrm>
          </p:grpSpPr>
          <p:cxnSp>
            <p:nvCxnSpPr>
              <p:cNvPr id="67" name="Straight Connector 66"/>
              <p:cNvCxnSpPr/>
              <p:nvPr/>
            </p:nvCxnSpPr>
            <p:spPr>
              <a:xfrm rot="16200000" flipH="1">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9" name="TextBox 104"/>
          <p:cNvSpPr txBox="1">
            <a:spLocks noChangeArrowheads="1"/>
          </p:cNvSpPr>
          <p:nvPr/>
        </p:nvSpPr>
        <p:spPr bwMode="auto">
          <a:xfrm>
            <a:off x="6596063" y="6172200"/>
            <a:ext cx="828881" cy="307777"/>
          </a:xfrm>
          <a:prstGeom prst="rect">
            <a:avLst/>
          </a:prstGeom>
          <a:noFill/>
          <a:ln w="9525">
            <a:noFill/>
            <a:miter lim="800000"/>
            <a:headEnd/>
            <a:tailEnd/>
          </a:ln>
        </p:spPr>
        <p:txBody>
          <a:bodyPr wrap="none">
            <a:spAutoFit/>
          </a:bodyPr>
          <a:lstStyle/>
          <a:p>
            <a:r>
              <a:rPr lang="en-US" sz="1400" dirty="0" smtClean="0">
                <a:hlinkClick r:id="rId7" action="ppaction://hlinksldjump"/>
              </a:rPr>
              <a:t>All filters</a:t>
            </a:r>
            <a:endParaRPr lang="en-US" sz="1400" dirty="0"/>
          </a:p>
        </p:txBody>
      </p:sp>
      <p:sp>
        <p:nvSpPr>
          <p:cNvPr id="71" name="Rectangle 70"/>
          <p:cNvSpPr/>
          <p:nvPr/>
        </p:nvSpPr>
        <p:spPr bwMode="auto">
          <a:xfrm>
            <a:off x="6477000" y="62388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cxnSp>
        <p:nvCxnSpPr>
          <p:cNvPr id="76" name="Straight Connector 75"/>
          <p:cNvCxnSpPr/>
          <p:nvPr/>
        </p:nvCxnSpPr>
        <p:spPr>
          <a:xfrm rot="5400000">
            <a:off x="956965" y="6241077"/>
            <a:ext cx="990600"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85465" y="6107668"/>
            <a:ext cx="1219200" cy="369332"/>
          </a:xfrm>
          <a:prstGeom prst="rect">
            <a:avLst/>
          </a:prstGeom>
          <a:noFill/>
        </p:spPr>
        <p:txBody>
          <a:bodyPr wrap="square" rtlCol="0">
            <a:spAutoFit/>
          </a:bodyPr>
          <a:lstStyle/>
          <a:p>
            <a:r>
              <a:rPr lang="en-US" b="1" dirty="0" smtClean="0"/>
              <a:t>Analyzing</a:t>
            </a:r>
            <a:endParaRPr lang="en-US" b="1" dirty="0"/>
          </a:p>
        </p:txBody>
      </p:sp>
      <p:sp>
        <p:nvSpPr>
          <p:cNvPr id="78" name="Rectangle 77"/>
          <p:cNvSpPr/>
          <p:nvPr/>
        </p:nvSpPr>
        <p:spPr>
          <a:xfrm>
            <a:off x="461665" y="5745777"/>
            <a:ext cx="700593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Bent Arrow 80">
            <a:hlinkClick r:id="rId8" action="ppaction://hlinksldjump"/>
          </p:cNvPr>
          <p:cNvSpPr/>
          <p:nvPr/>
        </p:nvSpPr>
        <p:spPr>
          <a:xfrm rot="10800000" flipH="1">
            <a:off x="8229600" y="6019800"/>
            <a:ext cx="685800" cy="6096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Box 81"/>
          <p:cNvSpPr txBox="1"/>
          <p:nvPr/>
        </p:nvSpPr>
        <p:spPr>
          <a:xfrm>
            <a:off x="8077200" y="6581001"/>
            <a:ext cx="1066800" cy="276999"/>
          </a:xfrm>
          <a:prstGeom prst="rect">
            <a:avLst/>
          </a:prstGeom>
          <a:noFill/>
        </p:spPr>
        <p:txBody>
          <a:bodyPr wrap="square" rtlCol="0">
            <a:spAutoFit/>
          </a:bodyPr>
          <a:lstStyle/>
          <a:p>
            <a:r>
              <a:rPr lang="en-US" sz="1200" b="1" dirty="0" smtClean="0"/>
              <a:t>Back to blank</a:t>
            </a:r>
            <a:endParaRPr lang="en-US" sz="1200" b="1" dirty="0"/>
          </a:p>
        </p:txBody>
      </p:sp>
      <p:grpSp>
        <p:nvGrpSpPr>
          <p:cNvPr id="35" name="Group 12"/>
          <p:cNvGrpSpPr>
            <a:grpSpLocks/>
          </p:cNvGrpSpPr>
          <p:nvPr/>
        </p:nvGrpSpPr>
        <p:grpSpPr bwMode="auto">
          <a:xfrm rot="16200000">
            <a:off x="-1024235" y="3269277"/>
            <a:ext cx="3962400" cy="990600"/>
            <a:chOff x="3729316" y="457200"/>
            <a:chExt cx="2138083" cy="1371600"/>
          </a:xfrm>
        </p:grpSpPr>
        <p:sp>
          <p:nvSpPr>
            <p:cNvPr id="36" name="Rectangle 35"/>
            <p:cNvSpPr/>
            <p:nvPr/>
          </p:nvSpPr>
          <p:spPr>
            <a:xfrm>
              <a:off x="3729316" y="457200"/>
              <a:ext cx="416859"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 name="Rectangle 36"/>
            <p:cNvSpPr/>
            <p:nvPr/>
          </p:nvSpPr>
          <p:spPr>
            <a:xfrm>
              <a:off x="4146175" y="457200"/>
              <a:ext cx="416859" cy="1371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 name="Rectangle 37"/>
            <p:cNvSpPr/>
            <p:nvPr/>
          </p:nvSpPr>
          <p:spPr>
            <a:xfrm>
              <a:off x="4576481" y="457200"/>
              <a:ext cx="860612"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Rectangle 38"/>
            <p:cNvSpPr/>
            <p:nvPr/>
          </p:nvSpPr>
          <p:spPr>
            <a:xfrm>
              <a:off x="5437093" y="457200"/>
              <a:ext cx="43030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0" name="TextBox 120"/>
          <p:cNvSpPr txBox="1">
            <a:spLocks noChangeArrowheads="1"/>
          </p:cNvSpPr>
          <p:nvPr/>
        </p:nvSpPr>
        <p:spPr bwMode="auto">
          <a:xfrm>
            <a:off x="461665" y="5059977"/>
            <a:ext cx="990600" cy="523220"/>
          </a:xfrm>
          <a:prstGeom prst="rect">
            <a:avLst/>
          </a:prstGeom>
          <a:noFill/>
          <a:ln w="9525">
            <a:noFill/>
            <a:miter lim="800000"/>
            <a:headEnd/>
            <a:tailEnd/>
          </a:ln>
        </p:spPr>
        <p:txBody>
          <a:bodyPr wrap="square">
            <a:spAutoFit/>
          </a:bodyPr>
          <a:lstStyle/>
          <a:p>
            <a:pPr algn="ctr"/>
            <a:r>
              <a:rPr lang="en-US" sz="1400" b="1" dirty="0">
                <a:hlinkClick r:id="rId9" action="ppaction://hlinksldjump"/>
              </a:rPr>
              <a:t>Atomic molecular</a:t>
            </a:r>
            <a:endParaRPr lang="en-US" sz="1400" b="1" dirty="0"/>
          </a:p>
        </p:txBody>
      </p:sp>
      <p:sp>
        <p:nvSpPr>
          <p:cNvPr id="42" name="TextBox 122"/>
          <p:cNvSpPr txBox="1">
            <a:spLocks noChangeArrowheads="1"/>
          </p:cNvSpPr>
          <p:nvPr/>
        </p:nvSpPr>
        <p:spPr bwMode="auto">
          <a:xfrm>
            <a:off x="385465" y="3840777"/>
            <a:ext cx="1219200" cy="307777"/>
          </a:xfrm>
          <a:prstGeom prst="rect">
            <a:avLst/>
          </a:prstGeom>
          <a:noFill/>
          <a:ln w="9525">
            <a:noFill/>
            <a:miter lim="800000"/>
            <a:headEnd/>
            <a:tailEnd/>
          </a:ln>
        </p:spPr>
        <p:txBody>
          <a:bodyPr wrap="square">
            <a:spAutoFit/>
          </a:bodyPr>
          <a:lstStyle/>
          <a:p>
            <a:pPr algn="ctr"/>
            <a:r>
              <a:rPr lang="en-US" sz="1400" b="1" dirty="0"/>
              <a:t>Macroscopic</a:t>
            </a:r>
          </a:p>
        </p:txBody>
      </p:sp>
      <p:sp>
        <p:nvSpPr>
          <p:cNvPr id="43" name="TextBox 123"/>
          <p:cNvSpPr txBox="1">
            <a:spLocks noChangeArrowheads="1"/>
          </p:cNvSpPr>
          <p:nvPr/>
        </p:nvSpPr>
        <p:spPr bwMode="auto">
          <a:xfrm>
            <a:off x="461665" y="2011977"/>
            <a:ext cx="1066800" cy="307777"/>
          </a:xfrm>
          <a:prstGeom prst="rect">
            <a:avLst/>
          </a:prstGeom>
          <a:noFill/>
          <a:ln w="9525">
            <a:noFill/>
            <a:miter lim="800000"/>
            <a:headEnd/>
            <a:tailEnd/>
          </a:ln>
        </p:spPr>
        <p:txBody>
          <a:bodyPr wrap="square">
            <a:spAutoFit/>
          </a:bodyPr>
          <a:lstStyle/>
          <a:p>
            <a:pPr algn="ctr"/>
            <a:r>
              <a:rPr lang="en-US" sz="1400" b="1" dirty="0"/>
              <a:t>Large scale</a:t>
            </a:r>
          </a:p>
        </p:txBody>
      </p:sp>
      <p:pic>
        <p:nvPicPr>
          <p:cNvPr id="49" name="Picture 15" descr="ethanol burner.jpg"/>
          <p:cNvPicPr>
            <a:picLocks noChangeAspect="1"/>
          </p:cNvPicPr>
          <p:nvPr/>
        </p:nvPicPr>
        <p:blipFill>
          <a:blip r:embed="rId10" cstate="print"/>
          <a:srcRect/>
          <a:stretch>
            <a:fillRect/>
          </a:stretch>
        </p:blipFill>
        <p:spPr bwMode="auto">
          <a:xfrm>
            <a:off x="533400" y="2667000"/>
            <a:ext cx="798512" cy="1124556"/>
          </a:xfrm>
          <a:prstGeom prst="rect">
            <a:avLst/>
          </a:prstGeom>
          <a:noFill/>
          <a:ln w="9525">
            <a:noFill/>
            <a:miter lim="800000"/>
            <a:headEnd/>
            <a:tailEnd/>
          </a:ln>
        </p:spPr>
      </p:pic>
      <p:sp>
        <p:nvSpPr>
          <p:cNvPr id="50" name="TextBox 121"/>
          <p:cNvSpPr txBox="1">
            <a:spLocks noChangeArrowheads="1"/>
          </p:cNvSpPr>
          <p:nvPr/>
        </p:nvSpPr>
        <p:spPr bwMode="auto">
          <a:xfrm>
            <a:off x="381000" y="4492823"/>
            <a:ext cx="1143000" cy="307777"/>
          </a:xfrm>
          <a:prstGeom prst="rect">
            <a:avLst/>
          </a:prstGeom>
          <a:noFill/>
          <a:ln w="9525">
            <a:noFill/>
            <a:miter lim="800000"/>
            <a:headEnd/>
            <a:tailEnd/>
          </a:ln>
        </p:spPr>
        <p:txBody>
          <a:bodyPr wrap="square">
            <a:spAutoFit/>
          </a:bodyPr>
          <a:lstStyle/>
          <a:p>
            <a:pPr algn="ctr"/>
            <a:r>
              <a:rPr lang="en-US" sz="1400" b="1" dirty="0" smtClean="0"/>
              <a:t>Microscopic</a:t>
            </a:r>
            <a:endParaRPr lang="en-US" sz="1400" b="1" dirty="0"/>
          </a:p>
        </p:txBody>
      </p:sp>
    </p:spTree>
    <p:extLst>
      <p:ext uri="{BB962C8B-B14F-4D97-AF65-F5344CB8AC3E}">
        <p14:creationId xmlns:p14="http://schemas.microsoft.com/office/powerpoint/2010/main" val="363392965"/>
      </p:ext>
    </p:extLst>
  </p:cSld>
  <p:clrMapOvr>
    <a:masterClrMapping/>
  </p:clrMapOvr>
  <p:transition xmlns:p14="http://schemas.microsoft.com/office/powerpoint/2010/main" advClick="0">
    <p:checke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5" descr="ethanol burner.jpg"/>
          <p:cNvPicPr>
            <a:picLocks noChangeAspect="1"/>
          </p:cNvPicPr>
          <p:nvPr/>
        </p:nvPicPr>
        <p:blipFill>
          <a:blip r:embed="rId3" cstate="print"/>
          <a:srcRect/>
          <a:stretch>
            <a:fillRect/>
          </a:stretch>
        </p:blipFill>
        <p:spPr bwMode="auto">
          <a:xfrm>
            <a:off x="111389" y="4868600"/>
            <a:ext cx="1412611" cy="1989400"/>
          </a:xfrm>
          <a:prstGeom prst="rect">
            <a:avLst/>
          </a:prstGeom>
          <a:noFill/>
          <a:ln w="9525">
            <a:noFill/>
            <a:miter lim="800000"/>
            <a:headEnd/>
            <a:tailEnd/>
          </a:ln>
        </p:spPr>
      </p:pic>
      <p:cxnSp>
        <p:nvCxnSpPr>
          <p:cNvPr id="6" name="Straight Connector 5"/>
          <p:cNvCxnSpPr/>
          <p:nvPr/>
        </p:nvCxnSpPr>
        <p:spPr>
          <a:xfrm>
            <a:off x="609600" y="8382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228600"/>
            <a:ext cx="7467600" cy="523220"/>
          </a:xfrm>
          <a:prstGeom prst="rect">
            <a:avLst/>
          </a:prstGeom>
          <a:noFill/>
        </p:spPr>
        <p:txBody>
          <a:bodyPr wrap="square" rtlCol="0">
            <a:spAutoFit/>
          </a:bodyPr>
          <a:lstStyle/>
          <a:p>
            <a:r>
              <a:rPr lang="en-US" sz="2800" b="1" dirty="0" smtClean="0"/>
              <a:t>The bottom of flame at atomic-molecular scale</a:t>
            </a:r>
            <a:endParaRPr lang="en-US" sz="2800" b="1" dirty="0"/>
          </a:p>
        </p:txBody>
      </p:sp>
      <p:sp>
        <p:nvSpPr>
          <p:cNvPr id="68" name="Right Arrow 67"/>
          <p:cNvSpPr/>
          <p:nvPr/>
        </p:nvSpPr>
        <p:spPr>
          <a:xfrm rot="14599377">
            <a:off x="361950" y="4438650"/>
            <a:ext cx="4191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a:off x="1242823" y="3483106"/>
            <a:ext cx="4191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7848600" y="5629275"/>
            <a:ext cx="1295400" cy="1228725"/>
          </a:xfrm>
          <a:prstGeom prst="rect">
            <a:avLst/>
          </a:prstGeom>
          <a:noFill/>
          <a:ln w="9525">
            <a:noFill/>
            <a:miter lim="800000"/>
            <a:headEnd/>
            <a:tailEnd/>
          </a:ln>
        </p:spPr>
      </p:pic>
      <p:sp>
        <p:nvSpPr>
          <p:cNvPr id="67" name="Right Brace 66"/>
          <p:cNvSpPr/>
          <p:nvPr/>
        </p:nvSpPr>
        <p:spPr>
          <a:xfrm>
            <a:off x="6324600" y="5334000"/>
            <a:ext cx="342900" cy="1028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a:off x="6705600" y="5486400"/>
            <a:ext cx="914400" cy="646331"/>
          </a:xfrm>
          <a:prstGeom prst="rect">
            <a:avLst/>
          </a:prstGeom>
          <a:noFill/>
        </p:spPr>
        <p:txBody>
          <a:bodyPr wrap="square" rtlCol="0">
            <a:spAutoFit/>
          </a:bodyPr>
          <a:lstStyle/>
          <a:p>
            <a:r>
              <a:rPr lang="en-US" b="1" dirty="0" smtClean="0"/>
              <a:t>Ethanol vapor</a:t>
            </a:r>
            <a:endParaRPr lang="en-US" b="1" dirty="0"/>
          </a:p>
        </p:txBody>
      </p:sp>
      <p:sp>
        <p:nvSpPr>
          <p:cNvPr id="74" name="Right Brace 73"/>
          <p:cNvSpPr/>
          <p:nvPr/>
        </p:nvSpPr>
        <p:spPr>
          <a:xfrm>
            <a:off x="6324600" y="2362200"/>
            <a:ext cx="304800" cy="2438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p:cNvSpPr txBox="1"/>
          <p:nvPr/>
        </p:nvSpPr>
        <p:spPr>
          <a:xfrm>
            <a:off x="6705600" y="3124200"/>
            <a:ext cx="1371600" cy="923330"/>
          </a:xfrm>
          <a:prstGeom prst="rect">
            <a:avLst/>
          </a:prstGeom>
          <a:noFill/>
        </p:spPr>
        <p:txBody>
          <a:bodyPr wrap="square" rtlCol="0">
            <a:spAutoFit/>
          </a:bodyPr>
          <a:lstStyle/>
          <a:p>
            <a:r>
              <a:rPr lang="en-US" b="1" dirty="0" smtClean="0"/>
              <a:t>Ethanol mixed with air</a:t>
            </a:r>
            <a:endParaRPr lang="en-US" b="1" dirty="0"/>
          </a:p>
        </p:txBody>
      </p:sp>
      <p:pic>
        <p:nvPicPr>
          <p:cNvPr id="2" name="Picture 2"/>
          <p:cNvPicPr>
            <a:picLocks noChangeAspect="1" noChangeArrowheads="1"/>
          </p:cNvPicPr>
          <p:nvPr/>
        </p:nvPicPr>
        <p:blipFill>
          <a:blip r:embed="rId5" cstate="print"/>
          <a:srcRect/>
          <a:stretch>
            <a:fillRect/>
          </a:stretch>
        </p:blipFill>
        <p:spPr bwMode="auto">
          <a:xfrm>
            <a:off x="152400" y="3352800"/>
            <a:ext cx="982133" cy="914400"/>
          </a:xfrm>
          <a:prstGeom prst="rect">
            <a:avLst/>
          </a:prstGeom>
          <a:noFill/>
          <a:ln w="9525">
            <a:noFill/>
            <a:miter lim="800000"/>
            <a:headEnd/>
            <a:tailEnd/>
          </a:ln>
        </p:spPr>
      </p:pic>
      <p:pic>
        <p:nvPicPr>
          <p:cNvPr id="5" name="Picture 5"/>
          <p:cNvPicPr>
            <a:picLocks noChangeAspect="1" noChangeArrowheads="1"/>
          </p:cNvPicPr>
          <p:nvPr/>
        </p:nvPicPr>
        <p:blipFill>
          <a:blip r:embed="rId6" cstate="print"/>
          <a:srcRect/>
          <a:stretch>
            <a:fillRect/>
          </a:stretch>
        </p:blipFill>
        <p:spPr bwMode="auto">
          <a:xfrm rot="16200000">
            <a:off x="1588788" y="1840211"/>
            <a:ext cx="5105400" cy="4168177"/>
          </a:xfrm>
          <a:prstGeom prst="rect">
            <a:avLst/>
          </a:prstGeom>
          <a:noFill/>
          <a:ln w="9525">
            <a:noFill/>
            <a:miter lim="800000"/>
            <a:headEnd/>
            <a:tailEnd/>
          </a:ln>
        </p:spPr>
      </p:pic>
    </p:spTree>
    <p:extLst>
      <p:ext uri="{BB962C8B-B14F-4D97-AF65-F5344CB8AC3E}">
        <p14:creationId xmlns:p14="http://schemas.microsoft.com/office/powerpoint/2010/main" val="4087376184"/>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5" descr="ethanol burner.jpg"/>
          <p:cNvPicPr>
            <a:picLocks noChangeAspect="1"/>
          </p:cNvPicPr>
          <p:nvPr/>
        </p:nvPicPr>
        <p:blipFill>
          <a:blip r:embed="rId3" cstate="print"/>
          <a:srcRect/>
          <a:stretch>
            <a:fillRect/>
          </a:stretch>
        </p:blipFill>
        <p:spPr bwMode="auto">
          <a:xfrm>
            <a:off x="111389" y="4868600"/>
            <a:ext cx="1412611" cy="1989400"/>
          </a:xfrm>
          <a:prstGeom prst="rect">
            <a:avLst/>
          </a:prstGeom>
          <a:noFill/>
          <a:ln w="9525">
            <a:noFill/>
            <a:miter lim="800000"/>
            <a:headEnd/>
            <a:tailEnd/>
          </a:ln>
        </p:spPr>
      </p:pic>
      <p:cxnSp>
        <p:nvCxnSpPr>
          <p:cNvPr id="6" name="Straight Connector 5"/>
          <p:cNvCxnSpPr/>
          <p:nvPr/>
        </p:nvCxnSpPr>
        <p:spPr>
          <a:xfrm>
            <a:off x="609600" y="8382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228600"/>
            <a:ext cx="7467600" cy="523220"/>
          </a:xfrm>
          <a:prstGeom prst="rect">
            <a:avLst/>
          </a:prstGeom>
          <a:noFill/>
        </p:spPr>
        <p:txBody>
          <a:bodyPr wrap="square" rtlCol="0">
            <a:spAutoFit/>
          </a:bodyPr>
          <a:lstStyle/>
          <a:p>
            <a:r>
              <a:rPr lang="en-US" sz="2800" b="1" dirty="0" smtClean="0"/>
              <a:t>The top of flame at atomic-molecular scale</a:t>
            </a:r>
            <a:endParaRPr lang="en-US" sz="2800" b="1" dirty="0"/>
          </a:p>
        </p:txBody>
      </p:sp>
      <p:sp>
        <p:nvSpPr>
          <p:cNvPr id="68" name="Right Arrow 67"/>
          <p:cNvSpPr/>
          <p:nvPr/>
        </p:nvSpPr>
        <p:spPr>
          <a:xfrm rot="14599377">
            <a:off x="361950" y="4438650"/>
            <a:ext cx="4191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rot="17782793">
            <a:off x="437762" y="3023161"/>
            <a:ext cx="419100" cy="2165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7848600" y="5629275"/>
            <a:ext cx="1295400" cy="1228725"/>
          </a:xfrm>
          <a:prstGeom prst="rect">
            <a:avLst/>
          </a:prstGeom>
          <a:noFill/>
          <a:ln w="9525">
            <a:noFill/>
            <a:miter lim="800000"/>
            <a:headEnd/>
            <a:tailEnd/>
          </a:ln>
        </p:spPr>
      </p:pic>
      <p:sp>
        <p:nvSpPr>
          <p:cNvPr id="67" name="Right Brace 66"/>
          <p:cNvSpPr/>
          <p:nvPr/>
        </p:nvSpPr>
        <p:spPr>
          <a:xfrm>
            <a:off x="6324600" y="1752600"/>
            <a:ext cx="342900" cy="1905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a:off x="6705600" y="2514600"/>
            <a:ext cx="1905000" cy="923330"/>
          </a:xfrm>
          <a:prstGeom prst="rect">
            <a:avLst/>
          </a:prstGeom>
          <a:noFill/>
        </p:spPr>
        <p:txBody>
          <a:bodyPr wrap="square" rtlCol="0">
            <a:spAutoFit/>
          </a:bodyPr>
          <a:lstStyle/>
          <a:p>
            <a:r>
              <a:rPr lang="en-US" b="1" dirty="0" smtClean="0"/>
              <a:t>Air with less O</a:t>
            </a:r>
            <a:r>
              <a:rPr lang="en-US" b="1" baseline="-25000" dirty="0" smtClean="0"/>
              <a:t>2</a:t>
            </a:r>
            <a:r>
              <a:rPr lang="en-US" b="1" dirty="0" smtClean="0"/>
              <a:t>, more CO</a:t>
            </a:r>
            <a:r>
              <a:rPr lang="en-US" b="1" baseline="-25000" dirty="0" smtClean="0"/>
              <a:t>2</a:t>
            </a:r>
            <a:r>
              <a:rPr lang="en-US" b="1" dirty="0" smtClean="0"/>
              <a:t> and H</a:t>
            </a:r>
            <a:r>
              <a:rPr lang="en-US" b="1" baseline="-25000" dirty="0" smtClean="0"/>
              <a:t>2</a:t>
            </a:r>
            <a:r>
              <a:rPr lang="en-US" b="1" dirty="0" smtClean="0"/>
              <a:t>O vapor</a:t>
            </a:r>
            <a:endParaRPr lang="en-US" b="1" dirty="0"/>
          </a:p>
        </p:txBody>
      </p:sp>
      <p:sp>
        <p:nvSpPr>
          <p:cNvPr id="74" name="Right Brace 73"/>
          <p:cNvSpPr/>
          <p:nvPr/>
        </p:nvSpPr>
        <p:spPr>
          <a:xfrm>
            <a:off x="6400800" y="3962400"/>
            <a:ext cx="304800" cy="2438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p:cNvSpPr txBox="1"/>
          <p:nvPr/>
        </p:nvSpPr>
        <p:spPr>
          <a:xfrm>
            <a:off x="6705600" y="4724400"/>
            <a:ext cx="1371600" cy="923330"/>
          </a:xfrm>
          <a:prstGeom prst="rect">
            <a:avLst/>
          </a:prstGeom>
          <a:noFill/>
        </p:spPr>
        <p:txBody>
          <a:bodyPr wrap="square" rtlCol="0">
            <a:spAutoFit/>
          </a:bodyPr>
          <a:lstStyle/>
          <a:p>
            <a:r>
              <a:rPr lang="en-US" b="1" dirty="0" smtClean="0"/>
              <a:t>Ethanol mixed with air</a:t>
            </a:r>
            <a:endParaRPr lang="en-US" b="1" dirty="0"/>
          </a:p>
        </p:txBody>
      </p:sp>
      <p:pic>
        <p:nvPicPr>
          <p:cNvPr id="2" name="Picture 2"/>
          <p:cNvPicPr>
            <a:picLocks noChangeAspect="1" noChangeArrowheads="1"/>
          </p:cNvPicPr>
          <p:nvPr/>
        </p:nvPicPr>
        <p:blipFill>
          <a:blip r:embed="rId5" cstate="print"/>
          <a:srcRect/>
          <a:stretch>
            <a:fillRect/>
          </a:stretch>
        </p:blipFill>
        <p:spPr bwMode="auto">
          <a:xfrm>
            <a:off x="152400" y="3352800"/>
            <a:ext cx="982133" cy="914400"/>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381000" y="1885950"/>
            <a:ext cx="838200" cy="1009650"/>
          </a:xfrm>
          <a:prstGeom prst="rect">
            <a:avLst/>
          </a:prstGeom>
          <a:noFill/>
          <a:ln w="9525">
            <a:noFill/>
            <a:miter lim="800000"/>
            <a:headEnd/>
            <a:tailEnd/>
          </a:ln>
        </p:spPr>
      </p:pic>
      <p:sp>
        <p:nvSpPr>
          <p:cNvPr id="16" name="Right Arrow 15"/>
          <p:cNvSpPr/>
          <p:nvPr/>
        </p:nvSpPr>
        <p:spPr>
          <a:xfrm rot="21209310">
            <a:off x="1321889" y="2262973"/>
            <a:ext cx="4191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7" cstate="print"/>
          <a:srcRect/>
          <a:stretch>
            <a:fillRect/>
          </a:stretch>
        </p:blipFill>
        <p:spPr bwMode="auto">
          <a:xfrm rot="16200000">
            <a:off x="1571225" y="1933973"/>
            <a:ext cx="5181601" cy="4209251"/>
          </a:xfrm>
          <a:prstGeom prst="rect">
            <a:avLst/>
          </a:prstGeom>
          <a:noFill/>
          <a:ln w="9525">
            <a:noFill/>
            <a:miter lim="800000"/>
            <a:headEnd/>
            <a:tailEnd/>
          </a:ln>
        </p:spPr>
      </p:pic>
    </p:spTree>
    <p:extLst>
      <p:ext uri="{BB962C8B-B14F-4D97-AF65-F5344CB8AC3E}">
        <p14:creationId xmlns:p14="http://schemas.microsoft.com/office/powerpoint/2010/main" val="2754747339"/>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9600" y="8382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304800"/>
            <a:ext cx="8229600" cy="461665"/>
          </a:xfrm>
          <a:prstGeom prst="rect">
            <a:avLst/>
          </a:prstGeom>
          <a:noFill/>
        </p:spPr>
        <p:txBody>
          <a:bodyPr wrap="square" rtlCol="0">
            <a:spAutoFit/>
          </a:bodyPr>
          <a:lstStyle/>
          <a:p>
            <a:r>
              <a:rPr lang="en-US" sz="2400" b="1" dirty="0" smtClean="0"/>
              <a:t>What happened between the bottom and the top of the flame?</a:t>
            </a:r>
            <a:endParaRPr lang="en-US" sz="2400" b="1" dirty="0"/>
          </a:p>
        </p:txBody>
      </p:sp>
      <p:pic>
        <p:nvPicPr>
          <p:cNvPr id="1026" name="Picture 2"/>
          <p:cNvPicPr>
            <a:picLocks noChangeAspect="1" noChangeArrowheads="1"/>
          </p:cNvPicPr>
          <p:nvPr/>
        </p:nvPicPr>
        <p:blipFill>
          <a:blip r:embed="rId3" cstate="print"/>
          <a:srcRect/>
          <a:stretch>
            <a:fillRect/>
          </a:stretch>
        </p:blipFill>
        <p:spPr bwMode="auto">
          <a:xfrm>
            <a:off x="7848600" y="5629275"/>
            <a:ext cx="1295400" cy="1228725"/>
          </a:xfrm>
          <a:prstGeom prst="rect">
            <a:avLst/>
          </a:prstGeom>
          <a:noFill/>
          <a:ln w="9525">
            <a:noFill/>
            <a:miter lim="800000"/>
            <a:headEnd/>
            <a:tailEnd/>
          </a:ln>
        </p:spPr>
      </p:pic>
      <p:pic>
        <p:nvPicPr>
          <p:cNvPr id="17" name="Picture 5"/>
          <p:cNvPicPr>
            <a:picLocks noChangeAspect="1" noChangeArrowheads="1"/>
          </p:cNvPicPr>
          <p:nvPr/>
        </p:nvPicPr>
        <p:blipFill rotWithShape="1">
          <a:blip r:embed="rId4" cstate="print"/>
          <a:srcRect r="45949"/>
          <a:stretch/>
        </p:blipFill>
        <p:spPr bwMode="auto">
          <a:xfrm rot="16200000">
            <a:off x="1770098" y="3640102"/>
            <a:ext cx="2182906" cy="3284702"/>
          </a:xfrm>
          <a:prstGeom prst="rect">
            <a:avLst/>
          </a:prstGeom>
          <a:noFill/>
          <a:ln w="9525">
            <a:noFill/>
            <a:miter lim="800000"/>
            <a:headEnd/>
            <a:tailEnd/>
          </a:ln>
        </p:spPr>
      </p:pic>
      <p:sp>
        <p:nvSpPr>
          <p:cNvPr id="18" name="TextBox 17"/>
          <p:cNvSpPr txBox="1"/>
          <p:nvPr/>
        </p:nvSpPr>
        <p:spPr>
          <a:xfrm>
            <a:off x="4876800" y="4953000"/>
            <a:ext cx="2057400" cy="646331"/>
          </a:xfrm>
          <a:prstGeom prst="rect">
            <a:avLst/>
          </a:prstGeom>
          <a:noFill/>
        </p:spPr>
        <p:txBody>
          <a:bodyPr wrap="square" rtlCol="0">
            <a:spAutoFit/>
          </a:bodyPr>
          <a:lstStyle/>
          <a:p>
            <a:r>
              <a:rPr lang="en-US" b="1" dirty="0" smtClean="0"/>
              <a:t>Bottom of the flame</a:t>
            </a:r>
            <a:endParaRPr lang="en-US" b="1" dirty="0"/>
          </a:p>
        </p:txBody>
      </p:sp>
      <p:sp>
        <p:nvSpPr>
          <p:cNvPr id="19" name="TextBox 18"/>
          <p:cNvSpPr txBox="1"/>
          <p:nvPr/>
        </p:nvSpPr>
        <p:spPr>
          <a:xfrm>
            <a:off x="4800600" y="1752600"/>
            <a:ext cx="2057400" cy="369332"/>
          </a:xfrm>
          <a:prstGeom prst="rect">
            <a:avLst/>
          </a:prstGeom>
          <a:noFill/>
        </p:spPr>
        <p:txBody>
          <a:bodyPr wrap="square" rtlCol="0">
            <a:spAutoFit/>
          </a:bodyPr>
          <a:lstStyle/>
          <a:p>
            <a:r>
              <a:rPr lang="en-US" b="1" dirty="0" smtClean="0"/>
              <a:t>Top of the flame</a:t>
            </a:r>
            <a:endParaRPr lang="en-US" b="1" dirty="0"/>
          </a:p>
        </p:txBody>
      </p:sp>
      <p:sp>
        <p:nvSpPr>
          <p:cNvPr id="20" name="Right Arrow 19"/>
          <p:cNvSpPr/>
          <p:nvPr/>
        </p:nvSpPr>
        <p:spPr>
          <a:xfrm rot="16200000">
            <a:off x="2362200" y="33528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p:nvPicPr>
        <p:blipFill rotWithShape="1">
          <a:blip r:embed="rId5" cstate="print"/>
          <a:srcRect l="47251"/>
          <a:stretch/>
        </p:blipFill>
        <p:spPr bwMode="auto">
          <a:xfrm rot="16200000">
            <a:off x="1810804" y="398995"/>
            <a:ext cx="2049929" cy="3233138"/>
          </a:xfrm>
          <a:prstGeom prst="rect">
            <a:avLst/>
          </a:prstGeom>
          <a:noFill/>
          <a:ln w="9525">
            <a:noFill/>
            <a:miter lim="800000"/>
            <a:headEnd/>
            <a:tailEnd/>
          </a:ln>
        </p:spPr>
      </p:pic>
    </p:spTree>
    <p:extLst>
      <p:ext uri="{BB962C8B-B14F-4D97-AF65-F5344CB8AC3E}">
        <p14:creationId xmlns:p14="http://schemas.microsoft.com/office/powerpoint/2010/main" val="36038469"/>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Atoms Bond Together in Molecules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Atoms in stable molecules always have a certain number of bonds to other atoms:</a:t>
            </a:r>
          </a:p>
          <a:p>
            <a:pPr lvl="1"/>
            <a:r>
              <a:rPr lang="en-US" dirty="0" smtClean="0"/>
              <a:t>Carbon: 4 bonds</a:t>
            </a:r>
          </a:p>
          <a:p>
            <a:pPr lvl="1"/>
            <a:r>
              <a:rPr lang="en-US" dirty="0" smtClean="0"/>
              <a:t>Oxygen: 2 bonds</a:t>
            </a:r>
          </a:p>
          <a:p>
            <a:pPr lvl="1"/>
            <a:r>
              <a:rPr lang="en-US" dirty="0" smtClean="0"/>
              <a:t>Hydrogen: 1 bond</a:t>
            </a:r>
          </a:p>
          <a:p>
            <a:r>
              <a:rPr lang="en-US" dirty="0" smtClean="0"/>
              <a:t>Oxygen atoms do NOT bond to other oxygen atoms if they can bond to carbon or hydrogen instead.</a:t>
            </a:r>
          </a:p>
          <a:p>
            <a:r>
              <a:rPr lang="en-US" b="1" dirty="0" smtClean="0"/>
              <a:t>Chemical energy </a:t>
            </a:r>
            <a:r>
              <a:rPr lang="en-US" dirty="0" smtClean="0"/>
              <a:t>is stored in bonds between atoms</a:t>
            </a:r>
          </a:p>
          <a:p>
            <a:pPr lvl="1"/>
            <a:r>
              <a:rPr lang="en-US" dirty="0" smtClean="0"/>
              <a:t>Some bonds (C-C and C-H) have </a:t>
            </a:r>
            <a:r>
              <a:rPr lang="en-US" b="1" dirty="0" smtClean="0"/>
              <a:t>high </a:t>
            </a:r>
            <a:r>
              <a:rPr lang="en-US" dirty="0" smtClean="0"/>
              <a:t>chemical energy</a:t>
            </a:r>
          </a:p>
          <a:p>
            <a:pPr lvl="1"/>
            <a:r>
              <a:rPr lang="en-US" dirty="0" smtClean="0"/>
              <a:t>Other bonds (C-O and O-H) have </a:t>
            </a:r>
            <a:r>
              <a:rPr lang="en-US" b="1" dirty="0" smtClean="0"/>
              <a:t>low</a:t>
            </a:r>
            <a:r>
              <a:rPr lang="en-US" dirty="0" smtClean="0"/>
              <a:t> chemical energy</a:t>
            </a:r>
            <a:endParaRPr lang="en-US" dirty="0"/>
          </a:p>
        </p:txBody>
      </p:sp>
    </p:spTree>
    <p:extLst>
      <p:ext uri="{BB962C8B-B14F-4D97-AF65-F5344CB8AC3E}">
        <p14:creationId xmlns:p14="http://schemas.microsoft.com/office/powerpoint/2010/main" val="1209967180"/>
      </p:ext>
    </p:extLst>
  </p:cSld>
  <p:clrMapOvr>
    <a:masterClrMapping/>
  </p:clrMapOvr>
  <p:transition xmlns:p14="http://schemas.microsoft.com/office/powerpoint/2010/main">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ethanol burns?</a:t>
            </a:r>
            <a:endParaRPr lang="en-US" dirty="0"/>
          </a:p>
        </p:txBody>
      </p:sp>
      <p:sp>
        <p:nvSpPr>
          <p:cNvPr id="3" name="Content Placeholder 2"/>
          <p:cNvSpPr>
            <a:spLocks noGrp="1"/>
          </p:cNvSpPr>
          <p:nvPr>
            <p:ph sz="half" idx="1"/>
          </p:nvPr>
        </p:nvSpPr>
        <p:spPr/>
        <p:txBody>
          <a:bodyPr/>
          <a:lstStyle/>
          <a:p>
            <a:pPr marL="0" indent="0">
              <a:buNone/>
            </a:pPr>
            <a:r>
              <a:rPr lang="en-US" dirty="0" smtClean="0"/>
              <a:t>Your ideas</a:t>
            </a:r>
          </a:p>
          <a:p>
            <a:pPr marL="514350" indent="-514350">
              <a:buFont typeface="+mj-lt"/>
              <a:buAutoNum type="arabicPeriod"/>
            </a:pPr>
            <a:r>
              <a:rPr lang="en-US" dirty="0"/>
              <a:t> </a:t>
            </a:r>
            <a:endParaRPr lang="en-US" dirty="0" smtClean="0"/>
          </a:p>
        </p:txBody>
      </p:sp>
      <p:sp>
        <p:nvSpPr>
          <p:cNvPr id="4" name="Content Placeholder 3"/>
          <p:cNvSpPr>
            <a:spLocks noGrp="1"/>
          </p:cNvSpPr>
          <p:nvPr>
            <p:ph sz="half" idx="2"/>
          </p:nvPr>
        </p:nvSpPr>
        <p:spPr/>
        <p:txBody>
          <a:bodyPr/>
          <a:lstStyle/>
          <a:p>
            <a:pPr marL="0" indent="0">
              <a:buNone/>
            </a:pPr>
            <a:r>
              <a:rPr lang="en-US" dirty="0" smtClean="0"/>
              <a:t>Your questions</a:t>
            </a:r>
          </a:p>
          <a:p>
            <a:pPr marL="514350" indent="-514350">
              <a:buFont typeface="+mj-lt"/>
              <a:buAutoNum type="arabicPeriod"/>
            </a:pPr>
            <a:r>
              <a:rPr lang="en-US" dirty="0"/>
              <a:t> </a:t>
            </a:r>
          </a:p>
        </p:txBody>
      </p:sp>
    </p:spTree>
    <p:extLst>
      <p:ext uri="{BB962C8B-B14F-4D97-AF65-F5344CB8AC3E}">
        <p14:creationId xmlns:p14="http://schemas.microsoft.com/office/powerpoint/2010/main" val="2679194905"/>
      </p:ext>
    </p:extLst>
  </p:cSld>
  <p:clrMapOvr>
    <a:masterClrMapping/>
  </p:clrMapOvr>
  <p:transition xmlns:p14="http://schemas.microsoft.com/office/powerpoint/2010/main">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the Reactant Molecules: Ethanol and Oxygen</a:t>
            </a:r>
            <a:endParaRPr lang="en-US" dirty="0"/>
          </a:p>
        </p:txBody>
      </p:sp>
      <p:sp>
        <p:nvSpPr>
          <p:cNvPr id="3" name="Content Placeholder 2"/>
          <p:cNvSpPr>
            <a:spLocks noGrp="1"/>
          </p:cNvSpPr>
          <p:nvPr>
            <p:ph idx="1"/>
          </p:nvPr>
        </p:nvSpPr>
        <p:spPr>
          <a:xfrm>
            <a:off x="457200" y="1524000"/>
            <a:ext cx="8229600" cy="4876800"/>
          </a:xfrm>
        </p:spPr>
        <p:txBody>
          <a:bodyPr>
            <a:normAutofit fontScale="77500" lnSpcReduction="20000"/>
          </a:bodyPr>
          <a:lstStyle/>
          <a:p>
            <a:pPr marL="0" indent="0">
              <a:buNone/>
            </a:pPr>
            <a:r>
              <a:rPr lang="en-US" dirty="0" smtClean="0"/>
              <a:t>The flame of burning ethanol comes </a:t>
            </a:r>
            <a:r>
              <a:rPr lang="en-US" dirty="0"/>
              <a:t>when ethanol </a:t>
            </a:r>
            <a:r>
              <a:rPr lang="en-US" dirty="0" smtClean="0"/>
              <a:t>(</a:t>
            </a:r>
            <a:r>
              <a:rPr lang="en-US" dirty="0"/>
              <a:t>C</a:t>
            </a:r>
            <a:r>
              <a:rPr lang="en-US" baseline="-25000" dirty="0"/>
              <a:t>2</a:t>
            </a:r>
            <a:r>
              <a:rPr lang="en-US" dirty="0"/>
              <a:t>H</a:t>
            </a:r>
            <a:r>
              <a:rPr lang="en-US" baseline="-25000" dirty="0"/>
              <a:t>5</a:t>
            </a:r>
            <a:r>
              <a:rPr lang="en-US" dirty="0"/>
              <a:t>OH) </a:t>
            </a:r>
            <a:r>
              <a:rPr lang="en-US" dirty="0" smtClean="0"/>
              <a:t>reacts with </a:t>
            </a:r>
            <a:r>
              <a:rPr lang="en-US" dirty="0"/>
              <a:t>oxygen </a:t>
            </a:r>
            <a:r>
              <a:rPr lang="en-US" dirty="0" smtClean="0"/>
              <a:t>(O</a:t>
            </a:r>
            <a:r>
              <a:rPr lang="en-US" baseline="-25000" dirty="0" smtClean="0"/>
              <a:t>2</a:t>
            </a:r>
            <a:r>
              <a:rPr lang="en-US" dirty="0" smtClean="0"/>
              <a:t>)</a:t>
            </a:r>
            <a:r>
              <a:rPr lang="en-US" dirty="0"/>
              <a:t>.  </a:t>
            </a:r>
            <a:r>
              <a:rPr lang="en-US" dirty="0" smtClean="0"/>
              <a:t>Make a molecules of ethanol and oxygen on the reactant side of your </a:t>
            </a:r>
            <a:r>
              <a:rPr lang="en-US" u="sng" dirty="0" smtClean="0"/>
              <a:t>Molecular Models</a:t>
            </a:r>
            <a:r>
              <a:rPr lang="en-US" dirty="0" smtClean="0"/>
              <a:t> poster:</a:t>
            </a:r>
          </a:p>
          <a:p>
            <a:pPr marL="514350" indent="-514350">
              <a:buFont typeface="+mj-lt"/>
              <a:buAutoNum type="arabicPeriod"/>
            </a:pPr>
            <a:r>
              <a:rPr lang="en-US" dirty="0" smtClean="0"/>
              <a:t>Get the atoms you will need to make your molecules.  Can you figure out from the formula for ethanol how many C, H, and O atoms you will need?</a:t>
            </a:r>
          </a:p>
          <a:p>
            <a:pPr marL="514350" indent="-514350">
              <a:buFont typeface="+mj-lt"/>
              <a:buAutoNum type="arabicPeriod"/>
            </a:pPr>
            <a:r>
              <a:rPr lang="en-US" dirty="0"/>
              <a:t>Use the bonds to </a:t>
            </a:r>
            <a:r>
              <a:rPr lang="en-US" dirty="0" smtClean="0"/>
              <a:t>make </a:t>
            </a:r>
            <a:r>
              <a:rPr lang="en-US" dirty="0"/>
              <a:t>models of an ethanol molecule (C</a:t>
            </a:r>
            <a:r>
              <a:rPr lang="en-US" baseline="-25000" dirty="0"/>
              <a:t>2</a:t>
            </a:r>
            <a:r>
              <a:rPr lang="en-US" dirty="0"/>
              <a:t>H</a:t>
            </a:r>
            <a:r>
              <a:rPr lang="en-US" baseline="-25000" dirty="0"/>
              <a:t>5</a:t>
            </a:r>
            <a:r>
              <a:rPr lang="en-US" dirty="0"/>
              <a:t>OH) and </a:t>
            </a:r>
            <a:r>
              <a:rPr lang="en-US" dirty="0" smtClean="0"/>
              <a:t>at least 3 </a:t>
            </a:r>
            <a:r>
              <a:rPr lang="en-US" dirty="0"/>
              <a:t>oxygen molecules (O</a:t>
            </a:r>
            <a:r>
              <a:rPr lang="en-US" baseline="-25000" dirty="0"/>
              <a:t>2</a:t>
            </a:r>
            <a:r>
              <a:rPr lang="en-US" dirty="0"/>
              <a:t>, with a double bond)</a:t>
            </a:r>
          </a:p>
          <a:p>
            <a:pPr marL="514350" indent="-514350">
              <a:buFont typeface="+mj-lt"/>
              <a:buAutoNum type="arabicPeriod"/>
            </a:pPr>
            <a:r>
              <a:rPr lang="en-US" dirty="0" smtClean="0"/>
              <a:t>Identify the </a:t>
            </a:r>
            <a:r>
              <a:rPr lang="en-US" b="1" dirty="0" smtClean="0"/>
              <a:t>high-energy bonds </a:t>
            </a:r>
            <a:r>
              <a:rPr lang="en-US" dirty="0" smtClean="0"/>
              <a:t>(C-C and C-H) by putting twisty ties on them.  How many high energy bonds does a molecule of ethanol have?</a:t>
            </a:r>
          </a:p>
          <a:p>
            <a:pPr marL="514350" indent="-514350">
              <a:buFont typeface="+mj-lt"/>
              <a:buAutoNum type="arabicPeriod"/>
            </a:pPr>
            <a:r>
              <a:rPr lang="en-US" dirty="0" smtClean="0"/>
              <a:t>Compare your molecules to the pictures on the next slide.  Are they the same?</a:t>
            </a:r>
            <a:endParaRPr lang="en-US" dirty="0"/>
          </a:p>
        </p:txBody>
      </p:sp>
    </p:spTree>
    <p:extLst>
      <p:ext uri="{BB962C8B-B14F-4D97-AF65-F5344CB8AC3E}">
        <p14:creationId xmlns:p14="http://schemas.microsoft.com/office/powerpoint/2010/main" val="1690629328"/>
      </p:ext>
    </p:extLst>
  </p:cSld>
  <p:clrMapOvr>
    <a:masterClrMapping/>
  </p:clrMapOvr>
  <p:transition xmlns:p14="http://schemas.microsoft.com/office/powerpoint/2010/main">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152"/>
            <a:ext cx="7772400" cy="367005"/>
          </a:xfrm>
        </p:spPr>
        <p:txBody>
          <a:bodyPr>
            <a:normAutofit fontScale="90000"/>
          </a:bodyPr>
          <a:lstStyle/>
          <a:p>
            <a:r>
              <a:rPr lang="en-US" sz="1100" b="1" dirty="0" smtClean="0"/>
              <a:t>Photo of reactant molecules: H</a:t>
            </a:r>
            <a:r>
              <a:rPr lang="en-US" sz="1100" b="1" baseline="-25000" dirty="0" smtClean="0"/>
              <a:t>2</a:t>
            </a:r>
            <a:r>
              <a:rPr lang="en-US" sz="1100" b="1" dirty="0" smtClean="0"/>
              <a:t>CO</a:t>
            </a:r>
            <a:r>
              <a:rPr lang="en-US" sz="1100" b="1" baseline="-25000" dirty="0" smtClean="0"/>
              <a:t>3</a:t>
            </a:r>
            <a:r>
              <a:rPr lang="en-US" sz="1100" b="1" dirty="0" smtClean="0"/>
              <a:t> (carbonic acid)</a:t>
            </a:r>
            <a:br>
              <a:rPr lang="en-US" sz="1100" b="1" dirty="0" smtClean="0"/>
            </a:br>
            <a:r>
              <a:rPr lang="en-US" sz="800" dirty="0" smtClean="0"/>
              <a:t>Start </a:t>
            </a:r>
            <a:r>
              <a:rPr lang="en-US" sz="800" dirty="0"/>
              <a:t>by making the molecules and energy units of the reactants and putting them on the reactants side, then rearrange the atoms and energy units to show the products.</a:t>
            </a:r>
            <a:endParaRPr lang="en-US" sz="1100" b="1" dirty="0"/>
          </a:p>
        </p:txBody>
      </p:sp>
      <p:sp>
        <p:nvSpPr>
          <p:cNvPr id="3" name="Subtitle 2"/>
          <p:cNvSpPr>
            <a:spLocks noGrp="1"/>
          </p:cNvSpPr>
          <p:nvPr>
            <p:ph type="subTitle" idx="1"/>
          </p:nvPr>
        </p:nvSpPr>
        <p:spPr>
          <a:xfrm>
            <a:off x="1371601" y="6326843"/>
            <a:ext cx="6400800" cy="404840"/>
          </a:xfrm>
        </p:spPr>
        <p:txBody>
          <a:bodyPr>
            <a:normAutofit/>
          </a:bodyPr>
          <a:lstStyle/>
          <a:p>
            <a:r>
              <a:rPr lang="en-US" sz="800" dirty="0">
                <a:solidFill>
                  <a:schemeClr val="tx1"/>
                </a:solidFill>
              </a:rPr>
              <a:t>Remember: </a:t>
            </a:r>
            <a:r>
              <a:rPr lang="en-US" sz="800" b="1" dirty="0">
                <a:solidFill>
                  <a:schemeClr val="tx1"/>
                </a:solidFill>
              </a:rPr>
              <a:t>Atoms last foreve</a:t>
            </a:r>
            <a:r>
              <a:rPr lang="en-US" sz="800" dirty="0">
                <a:solidFill>
                  <a:schemeClr val="tx1"/>
                </a:solidFill>
              </a:rPr>
              <a:t>r (so you can rearrange atoms into new molecules, but can’t add or subtract atoms)</a:t>
            </a:r>
          </a:p>
          <a:p>
            <a:r>
              <a:rPr lang="en-US" sz="800" b="1" dirty="0">
                <a:solidFill>
                  <a:schemeClr val="tx1"/>
                </a:solidFill>
              </a:rPr>
              <a:t>Energy lasts forever </a:t>
            </a:r>
            <a:r>
              <a:rPr lang="en-US" sz="800" dirty="0">
                <a:solidFill>
                  <a:schemeClr val="tx1"/>
                </a:solidFill>
              </a:rPr>
              <a:t>(so you can change forms of energy, but energy units can’t appear or go away)</a:t>
            </a:r>
            <a:endParaRPr lang="en-US" sz="800" b="1" dirty="0">
              <a:solidFill>
                <a:schemeClr val="tx1"/>
              </a:solidFill>
            </a:endParaRPr>
          </a:p>
        </p:txBody>
      </p:sp>
      <p:sp>
        <p:nvSpPr>
          <p:cNvPr id="4" name="Rounded Rectangle 3"/>
          <p:cNvSpPr/>
          <p:nvPr/>
        </p:nvSpPr>
        <p:spPr>
          <a:xfrm>
            <a:off x="287059" y="488157"/>
            <a:ext cx="4124069" cy="5838686"/>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5" name="Rounded Rectangle 4"/>
          <p:cNvSpPr/>
          <p:nvPr/>
        </p:nvSpPr>
        <p:spPr>
          <a:xfrm>
            <a:off x="4736461" y="488157"/>
            <a:ext cx="4124069" cy="5838686"/>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6" name="TextBox 5"/>
          <p:cNvSpPr txBox="1"/>
          <p:nvPr/>
        </p:nvSpPr>
        <p:spPr>
          <a:xfrm>
            <a:off x="1999839" y="6016539"/>
            <a:ext cx="690655" cy="231925"/>
          </a:xfrm>
          <a:prstGeom prst="rect">
            <a:avLst/>
          </a:prstGeom>
          <a:noFill/>
        </p:spPr>
        <p:txBody>
          <a:bodyPr wrap="none" lIns="62042" tIns="31021" rIns="62042" bIns="31021" rtlCol="0">
            <a:spAutoFit/>
          </a:bodyPr>
          <a:lstStyle/>
          <a:p>
            <a:r>
              <a:rPr lang="en-US" sz="1100" dirty="0"/>
              <a:t>Reactants</a:t>
            </a:r>
          </a:p>
        </p:txBody>
      </p:sp>
      <p:sp>
        <p:nvSpPr>
          <p:cNvPr id="7" name="TextBox 6"/>
          <p:cNvSpPr txBox="1"/>
          <p:nvPr/>
        </p:nvSpPr>
        <p:spPr>
          <a:xfrm>
            <a:off x="6535359" y="6016539"/>
            <a:ext cx="632039" cy="231925"/>
          </a:xfrm>
          <a:prstGeom prst="rect">
            <a:avLst/>
          </a:prstGeom>
          <a:noFill/>
        </p:spPr>
        <p:txBody>
          <a:bodyPr wrap="none" lIns="62042" tIns="31021" rIns="62042" bIns="31021" rtlCol="0">
            <a:spAutoFit/>
          </a:bodyPr>
          <a:lstStyle/>
          <a:p>
            <a:r>
              <a:rPr lang="en-US" sz="1100" dirty="0"/>
              <a:t>Products</a:t>
            </a:r>
          </a:p>
        </p:txBody>
      </p:sp>
      <p:sp>
        <p:nvSpPr>
          <p:cNvPr id="8" name="AutoShape 2"/>
          <p:cNvSpPr>
            <a:spLocks noChangeArrowheads="1"/>
          </p:cNvSpPr>
          <p:nvPr/>
        </p:nvSpPr>
        <p:spPr bwMode="auto">
          <a:xfrm>
            <a:off x="4044782" y="2369700"/>
            <a:ext cx="1140453" cy="1688702"/>
          </a:xfrm>
          <a:prstGeom prst="rightArrow">
            <a:avLst>
              <a:gd name="adj1" fmla="val 65892"/>
              <a:gd name="adj2" fmla="val 38321"/>
            </a:avLst>
          </a:prstGeom>
          <a:solidFill>
            <a:schemeClr val="bg1"/>
          </a:solidFill>
          <a:ln w="76200">
            <a:solidFill>
              <a:schemeClr val="tx1"/>
            </a:solidFill>
            <a:round/>
            <a:headEnd/>
            <a:tailEnd/>
          </a:ln>
        </p:spPr>
        <p:txBody>
          <a:bodyPr lIns="62042" tIns="31021" rIns="62042" bIns="31021">
            <a:prstTxWarp prst="textNoShape">
              <a:avLst/>
            </a:prstTxWarp>
          </a:bodyPr>
          <a:lstStyle/>
          <a:p>
            <a:endParaRPr lang="en-US">
              <a:solidFill>
                <a:srgbClr val="000000"/>
              </a:solidFill>
            </a:endParaRPr>
          </a:p>
        </p:txBody>
      </p:sp>
      <p:sp>
        <p:nvSpPr>
          <p:cNvPr id="9" name="TextBox 8"/>
          <p:cNvSpPr txBox="1"/>
          <p:nvPr/>
        </p:nvSpPr>
        <p:spPr>
          <a:xfrm>
            <a:off x="4025178" y="3411719"/>
            <a:ext cx="1093391" cy="231925"/>
          </a:xfrm>
          <a:prstGeom prst="rect">
            <a:avLst/>
          </a:prstGeom>
          <a:noFill/>
        </p:spPr>
        <p:txBody>
          <a:bodyPr wrap="none" lIns="62042" tIns="31021" rIns="62042" bIns="31021" rtlCol="0">
            <a:spAutoFit/>
          </a:bodyPr>
          <a:lstStyle/>
          <a:p>
            <a:r>
              <a:rPr lang="en-US" sz="1100" dirty="0"/>
              <a:t>Chemical change</a:t>
            </a:r>
          </a:p>
        </p:txBody>
      </p:sp>
      <p:pic>
        <p:nvPicPr>
          <p:cNvPr id="1026" name="Picture 2" descr="C:\Users\Courtney\Pictures\2012-08-10 EtOH Models\EtOH Models 001.JPG"/>
          <p:cNvPicPr>
            <a:picLocks noChangeAspect="1" noChangeArrowheads="1"/>
          </p:cNvPicPr>
          <p:nvPr/>
        </p:nvPicPr>
        <p:blipFill>
          <a:blip r:embed="rId2" cstate="print"/>
          <a:srcRect/>
          <a:stretch>
            <a:fillRect/>
          </a:stretch>
        </p:blipFill>
        <p:spPr bwMode="auto">
          <a:xfrm>
            <a:off x="838200" y="2286000"/>
            <a:ext cx="2844800" cy="2362200"/>
          </a:xfrm>
          <a:prstGeom prst="rect">
            <a:avLst/>
          </a:prstGeom>
          <a:noFill/>
        </p:spPr>
      </p:pic>
    </p:spTree>
    <p:extLst>
      <p:ext uri="{BB962C8B-B14F-4D97-AF65-F5344CB8AC3E}">
        <p14:creationId xmlns:p14="http://schemas.microsoft.com/office/powerpoint/2010/main" val="3610668104"/>
      </p:ext>
    </p:extLst>
  </p:cSld>
  <p:clrMapOvr>
    <a:masterClrMapping/>
  </p:clrMapOvr>
  <p:transition xmlns:p14="http://schemas.microsoft.com/office/powerpoint/2010/main">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Rearranging the Atoms to Make Product Molecules: Carbon Dioxide and Water</a:t>
            </a:r>
            <a:endParaRPr lang="en-US" sz="3600" dirty="0"/>
          </a:p>
        </p:txBody>
      </p:sp>
      <p:sp>
        <p:nvSpPr>
          <p:cNvPr id="3" name="Content Placeholder 2"/>
          <p:cNvSpPr>
            <a:spLocks noGrp="1"/>
          </p:cNvSpPr>
          <p:nvPr>
            <p:ph idx="1"/>
          </p:nvPr>
        </p:nvSpPr>
        <p:spPr>
          <a:xfrm>
            <a:off x="457200" y="1600200"/>
            <a:ext cx="8229600" cy="4678363"/>
          </a:xfrm>
        </p:spPr>
        <p:txBody>
          <a:bodyPr>
            <a:normAutofit fontScale="62500" lnSpcReduction="20000"/>
          </a:bodyPr>
          <a:lstStyle/>
          <a:p>
            <a:pPr marL="0" indent="0">
              <a:buNone/>
            </a:pPr>
            <a:r>
              <a:rPr lang="en-US" dirty="0"/>
              <a:t>The flame of burning ethanol comes when ethanol (C</a:t>
            </a:r>
            <a:r>
              <a:rPr lang="en-US" baseline="-25000" dirty="0"/>
              <a:t>2</a:t>
            </a:r>
            <a:r>
              <a:rPr lang="en-US" dirty="0"/>
              <a:t>H</a:t>
            </a:r>
            <a:r>
              <a:rPr lang="en-US" baseline="-25000" dirty="0"/>
              <a:t>5</a:t>
            </a:r>
            <a:r>
              <a:rPr lang="en-US" dirty="0"/>
              <a:t>OH) reacts with oxygen (O</a:t>
            </a:r>
            <a:r>
              <a:rPr lang="en-US" baseline="-25000" dirty="0"/>
              <a:t>2</a:t>
            </a:r>
            <a:r>
              <a:rPr lang="en-US" dirty="0" smtClean="0"/>
              <a:t>) to produce carbon dioxide (CO</a:t>
            </a:r>
            <a:r>
              <a:rPr lang="en-US" baseline="-25000" dirty="0" smtClean="0"/>
              <a:t>2</a:t>
            </a:r>
            <a:r>
              <a:rPr lang="en-US" dirty="0" smtClean="0"/>
              <a:t>) and water (H</a:t>
            </a:r>
            <a:r>
              <a:rPr lang="en-US" baseline="-25000" dirty="0" smtClean="0"/>
              <a:t>2</a:t>
            </a:r>
            <a:r>
              <a:rPr lang="en-US" dirty="0" smtClean="0"/>
              <a:t>O).  Show how this can happen:</a:t>
            </a:r>
          </a:p>
          <a:p>
            <a:pPr marL="514350" indent="-514350">
              <a:buFont typeface="+mj-lt"/>
              <a:buAutoNum type="arabicPeriod"/>
            </a:pPr>
            <a:r>
              <a:rPr lang="en-US" dirty="0"/>
              <a:t>The heat of the flame breaks the bonds in the molecules, so </a:t>
            </a:r>
            <a:r>
              <a:rPr lang="en-US" dirty="0" smtClean="0"/>
              <a:t>their bonds can break.</a:t>
            </a:r>
            <a:r>
              <a:rPr lang="en-US" dirty="0"/>
              <a:t> Now they can recombine into carbon dioxide (CO</a:t>
            </a:r>
            <a:r>
              <a:rPr lang="en-US" baseline="-25000" dirty="0"/>
              <a:t>2</a:t>
            </a:r>
            <a:r>
              <a:rPr lang="en-US" dirty="0"/>
              <a:t>) and water vapor (H</a:t>
            </a:r>
            <a:r>
              <a:rPr lang="en-US" baseline="-25000" dirty="0"/>
              <a:t>2</a:t>
            </a:r>
            <a:r>
              <a:rPr lang="en-US" dirty="0"/>
              <a:t>O).  Make as many of these molecules as you </a:t>
            </a:r>
            <a:r>
              <a:rPr lang="en-US" dirty="0" smtClean="0"/>
              <a:t>can from one ethanol molecule.</a:t>
            </a:r>
            <a:endParaRPr lang="en-US" dirty="0"/>
          </a:p>
          <a:p>
            <a:pPr marL="514350" indent="-514350">
              <a:buFont typeface="+mj-lt"/>
              <a:buAutoNum type="arabicPeriod"/>
            </a:pPr>
            <a:r>
              <a:rPr lang="en-US" dirty="0" smtClean="0"/>
              <a:t>Figure </a:t>
            </a:r>
            <a:r>
              <a:rPr lang="en-US" dirty="0"/>
              <a:t>out numbers of molecules:</a:t>
            </a:r>
          </a:p>
          <a:p>
            <a:pPr marL="914400" lvl="1" indent="-514350">
              <a:buFont typeface="+mj-lt"/>
              <a:buAutoNum type="alphaLcParenR"/>
            </a:pPr>
            <a:r>
              <a:rPr lang="en-US" dirty="0"/>
              <a:t>How many O</a:t>
            </a:r>
            <a:r>
              <a:rPr lang="en-US" baseline="-25000" dirty="0"/>
              <a:t>2</a:t>
            </a:r>
            <a:r>
              <a:rPr lang="en-US" dirty="0"/>
              <a:t> molecules do you need to combine with one ethanol molecule?</a:t>
            </a:r>
          </a:p>
          <a:p>
            <a:pPr marL="914400" lvl="1" indent="-514350">
              <a:buFont typeface="+mj-lt"/>
              <a:buAutoNum type="alphaLcParenR"/>
            </a:pPr>
            <a:r>
              <a:rPr lang="en-US" dirty="0"/>
              <a:t>How many CO</a:t>
            </a:r>
            <a:r>
              <a:rPr lang="en-US" baseline="-25000" dirty="0"/>
              <a:t>2</a:t>
            </a:r>
            <a:r>
              <a:rPr lang="en-US" dirty="0"/>
              <a:t> and H</a:t>
            </a:r>
            <a:r>
              <a:rPr lang="en-US" baseline="-25000" dirty="0"/>
              <a:t>2</a:t>
            </a:r>
            <a:r>
              <a:rPr lang="en-US" dirty="0"/>
              <a:t>O molecules are produced by burning one molecule?</a:t>
            </a:r>
          </a:p>
          <a:p>
            <a:pPr marL="514350" indent="-514350">
              <a:buFont typeface="+mj-lt"/>
              <a:buAutoNum type="arabicPeriod"/>
            </a:pPr>
            <a:r>
              <a:rPr lang="en-US" dirty="0" smtClean="0"/>
              <a:t>Remember, </a:t>
            </a:r>
            <a:r>
              <a:rPr lang="en-US" b="1" dirty="0" smtClean="0"/>
              <a:t>atoms last forever.</a:t>
            </a:r>
            <a:r>
              <a:rPr lang="en-US" dirty="0" smtClean="0"/>
              <a:t>  So you can make and break bonds, but you still need the same atoms.</a:t>
            </a:r>
          </a:p>
          <a:p>
            <a:pPr marL="514350" indent="-514350">
              <a:buFont typeface="+mj-lt"/>
              <a:buAutoNum type="arabicPeriod"/>
            </a:pPr>
            <a:r>
              <a:rPr lang="en-US" dirty="0" smtClean="0"/>
              <a:t>Remember, </a:t>
            </a:r>
            <a:r>
              <a:rPr lang="en-US" b="1" dirty="0" smtClean="0"/>
              <a:t>energy lasts forever.  </a:t>
            </a:r>
            <a:r>
              <a:rPr lang="en-US" dirty="0" smtClean="0"/>
              <a:t>What forms of energy do the twisty ties represent now?</a:t>
            </a:r>
          </a:p>
          <a:p>
            <a:pPr marL="514350" indent="-514350">
              <a:buFont typeface="+mj-lt"/>
              <a:buAutoNum type="arabicPeriod"/>
            </a:pPr>
            <a:r>
              <a:rPr lang="en-US" dirty="0" smtClean="0"/>
              <a:t>Compare your molecules to the pictures on the next slide.  Are they the same?</a:t>
            </a:r>
            <a:endParaRPr lang="en-US" dirty="0"/>
          </a:p>
        </p:txBody>
      </p:sp>
    </p:spTree>
    <p:extLst>
      <p:ext uri="{BB962C8B-B14F-4D97-AF65-F5344CB8AC3E}">
        <p14:creationId xmlns:p14="http://schemas.microsoft.com/office/powerpoint/2010/main" val="647785077"/>
      </p:ext>
    </p:extLst>
  </p:cSld>
  <p:clrMapOvr>
    <a:masterClrMapping/>
  </p:clrMapOvr>
  <p:transition xmlns:p14="http://schemas.microsoft.com/office/powerpoint/2010/main">
    <p:check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152"/>
            <a:ext cx="7772400" cy="367005"/>
          </a:xfrm>
        </p:spPr>
        <p:txBody>
          <a:bodyPr>
            <a:normAutofit fontScale="90000"/>
          </a:bodyPr>
          <a:lstStyle/>
          <a:p>
            <a:r>
              <a:rPr lang="en-US" sz="1100" b="1" dirty="0" smtClean="0"/>
              <a:t>Photo of  product molecules CO</a:t>
            </a:r>
            <a:r>
              <a:rPr lang="en-US" sz="1100" b="1" baseline="-25000" dirty="0" smtClean="0"/>
              <a:t>2</a:t>
            </a:r>
            <a:r>
              <a:rPr lang="en-US" sz="1100" b="1" dirty="0" smtClean="0"/>
              <a:t> and H</a:t>
            </a:r>
            <a:r>
              <a:rPr lang="en-US" sz="1100" b="1" baseline="-25000" dirty="0" smtClean="0"/>
              <a:t>2</a:t>
            </a:r>
            <a:r>
              <a:rPr lang="en-US" sz="1100" b="1" dirty="0" smtClean="0"/>
              <a:t>O (carbon dioxide and water)</a:t>
            </a:r>
            <a:br>
              <a:rPr lang="en-US" sz="1100" b="1" dirty="0" smtClean="0"/>
            </a:br>
            <a:r>
              <a:rPr lang="en-US" sz="800" dirty="0" smtClean="0"/>
              <a:t>Start </a:t>
            </a:r>
            <a:r>
              <a:rPr lang="en-US" sz="800" dirty="0"/>
              <a:t>by making the molecules and energy units of the reactants and putting them on the reactants side, then rearrange the atoms and energy units to show the products.</a:t>
            </a:r>
            <a:endParaRPr lang="en-US" sz="1100" b="1" dirty="0"/>
          </a:p>
        </p:txBody>
      </p:sp>
      <p:sp>
        <p:nvSpPr>
          <p:cNvPr id="3" name="Subtitle 2"/>
          <p:cNvSpPr>
            <a:spLocks noGrp="1"/>
          </p:cNvSpPr>
          <p:nvPr>
            <p:ph type="subTitle" idx="1"/>
          </p:nvPr>
        </p:nvSpPr>
        <p:spPr>
          <a:xfrm>
            <a:off x="1371601" y="6326843"/>
            <a:ext cx="6400800" cy="404840"/>
          </a:xfrm>
        </p:spPr>
        <p:txBody>
          <a:bodyPr>
            <a:normAutofit/>
          </a:bodyPr>
          <a:lstStyle/>
          <a:p>
            <a:r>
              <a:rPr lang="en-US" sz="800" dirty="0">
                <a:solidFill>
                  <a:schemeClr val="tx1"/>
                </a:solidFill>
              </a:rPr>
              <a:t>Remember: </a:t>
            </a:r>
            <a:r>
              <a:rPr lang="en-US" sz="800" b="1" dirty="0">
                <a:solidFill>
                  <a:schemeClr val="tx1"/>
                </a:solidFill>
              </a:rPr>
              <a:t>Atoms last foreve</a:t>
            </a:r>
            <a:r>
              <a:rPr lang="en-US" sz="800" dirty="0">
                <a:solidFill>
                  <a:schemeClr val="tx1"/>
                </a:solidFill>
              </a:rPr>
              <a:t>r (so you can rearrange atoms into new molecules, but can’t add or subtract atoms)</a:t>
            </a:r>
          </a:p>
          <a:p>
            <a:r>
              <a:rPr lang="en-US" sz="800" b="1" dirty="0">
                <a:solidFill>
                  <a:schemeClr val="tx1"/>
                </a:solidFill>
              </a:rPr>
              <a:t>Energy lasts forever </a:t>
            </a:r>
            <a:r>
              <a:rPr lang="en-US" sz="800" dirty="0">
                <a:solidFill>
                  <a:schemeClr val="tx1"/>
                </a:solidFill>
              </a:rPr>
              <a:t>(so you can change forms of energy, but energy units can’t appear or go away)</a:t>
            </a:r>
            <a:endParaRPr lang="en-US" sz="800" b="1" dirty="0">
              <a:solidFill>
                <a:schemeClr val="tx1"/>
              </a:solidFill>
            </a:endParaRPr>
          </a:p>
        </p:txBody>
      </p:sp>
      <p:sp>
        <p:nvSpPr>
          <p:cNvPr id="4" name="Rounded Rectangle 3"/>
          <p:cNvSpPr/>
          <p:nvPr/>
        </p:nvSpPr>
        <p:spPr>
          <a:xfrm>
            <a:off x="287059" y="488157"/>
            <a:ext cx="4124069" cy="5838686"/>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5" name="Rounded Rectangle 4"/>
          <p:cNvSpPr/>
          <p:nvPr/>
        </p:nvSpPr>
        <p:spPr>
          <a:xfrm>
            <a:off x="4736461" y="488157"/>
            <a:ext cx="4124069" cy="5838686"/>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6" name="TextBox 5"/>
          <p:cNvSpPr txBox="1"/>
          <p:nvPr/>
        </p:nvSpPr>
        <p:spPr>
          <a:xfrm>
            <a:off x="1999839" y="6016539"/>
            <a:ext cx="690655" cy="231925"/>
          </a:xfrm>
          <a:prstGeom prst="rect">
            <a:avLst/>
          </a:prstGeom>
          <a:noFill/>
        </p:spPr>
        <p:txBody>
          <a:bodyPr wrap="none" lIns="62042" tIns="31021" rIns="62042" bIns="31021" rtlCol="0">
            <a:spAutoFit/>
          </a:bodyPr>
          <a:lstStyle/>
          <a:p>
            <a:r>
              <a:rPr lang="en-US" sz="1100" dirty="0"/>
              <a:t>Reactants</a:t>
            </a:r>
          </a:p>
        </p:txBody>
      </p:sp>
      <p:sp>
        <p:nvSpPr>
          <p:cNvPr id="7" name="TextBox 6"/>
          <p:cNvSpPr txBox="1"/>
          <p:nvPr/>
        </p:nvSpPr>
        <p:spPr>
          <a:xfrm>
            <a:off x="6535359" y="6016539"/>
            <a:ext cx="632039" cy="231925"/>
          </a:xfrm>
          <a:prstGeom prst="rect">
            <a:avLst/>
          </a:prstGeom>
          <a:noFill/>
        </p:spPr>
        <p:txBody>
          <a:bodyPr wrap="none" lIns="62042" tIns="31021" rIns="62042" bIns="31021" rtlCol="0">
            <a:spAutoFit/>
          </a:bodyPr>
          <a:lstStyle/>
          <a:p>
            <a:r>
              <a:rPr lang="en-US" sz="1100" dirty="0"/>
              <a:t>Products</a:t>
            </a:r>
          </a:p>
        </p:txBody>
      </p:sp>
      <p:sp>
        <p:nvSpPr>
          <p:cNvPr id="8" name="AutoShape 2"/>
          <p:cNvSpPr>
            <a:spLocks noChangeArrowheads="1"/>
          </p:cNvSpPr>
          <p:nvPr/>
        </p:nvSpPr>
        <p:spPr bwMode="auto">
          <a:xfrm>
            <a:off x="4044782" y="2369700"/>
            <a:ext cx="1140453" cy="1688702"/>
          </a:xfrm>
          <a:prstGeom prst="rightArrow">
            <a:avLst>
              <a:gd name="adj1" fmla="val 65892"/>
              <a:gd name="adj2" fmla="val 38321"/>
            </a:avLst>
          </a:prstGeom>
          <a:solidFill>
            <a:schemeClr val="bg1"/>
          </a:solidFill>
          <a:ln w="76200">
            <a:solidFill>
              <a:schemeClr val="tx1"/>
            </a:solidFill>
            <a:round/>
            <a:headEnd/>
            <a:tailEnd/>
          </a:ln>
        </p:spPr>
        <p:txBody>
          <a:bodyPr lIns="62042" tIns="31021" rIns="62042" bIns="31021">
            <a:prstTxWarp prst="textNoShape">
              <a:avLst/>
            </a:prstTxWarp>
          </a:bodyPr>
          <a:lstStyle/>
          <a:p>
            <a:endParaRPr lang="en-US">
              <a:solidFill>
                <a:srgbClr val="000000"/>
              </a:solidFill>
            </a:endParaRPr>
          </a:p>
        </p:txBody>
      </p:sp>
      <p:sp>
        <p:nvSpPr>
          <p:cNvPr id="9" name="TextBox 8"/>
          <p:cNvSpPr txBox="1"/>
          <p:nvPr/>
        </p:nvSpPr>
        <p:spPr>
          <a:xfrm>
            <a:off x="4025178" y="3411719"/>
            <a:ext cx="1093391" cy="231925"/>
          </a:xfrm>
          <a:prstGeom prst="rect">
            <a:avLst/>
          </a:prstGeom>
          <a:noFill/>
        </p:spPr>
        <p:txBody>
          <a:bodyPr wrap="none" lIns="62042" tIns="31021" rIns="62042" bIns="31021" rtlCol="0">
            <a:spAutoFit/>
          </a:bodyPr>
          <a:lstStyle/>
          <a:p>
            <a:r>
              <a:rPr lang="en-US" sz="1100" dirty="0"/>
              <a:t>Chemical change</a:t>
            </a:r>
          </a:p>
        </p:txBody>
      </p:sp>
      <p:pic>
        <p:nvPicPr>
          <p:cNvPr id="2050" name="Picture 2" descr="C:\Users\Courtney\Pictures\2012-08-10 EtOH Models\EtOH Models 003.JPG"/>
          <p:cNvPicPr>
            <a:picLocks noChangeAspect="1" noChangeArrowheads="1"/>
          </p:cNvPicPr>
          <p:nvPr/>
        </p:nvPicPr>
        <p:blipFill>
          <a:blip r:embed="rId2" cstate="print"/>
          <a:srcRect/>
          <a:stretch>
            <a:fillRect/>
          </a:stretch>
        </p:blipFill>
        <p:spPr bwMode="auto">
          <a:xfrm>
            <a:off x="5562600" y="2209800"/>
            <a:ext cx="2819400" cy="2114550"/>
          </a:xfrm>
          <a:prstGeom prst="rect">
            <a:avLst/>
          </a:prstGeom>
          <a:noFill/>
        </p:spPr>
      </p:pic>
    </p:spTree>
    <p:extLst>
      <p:ext uri="{BB962C8B-B14F-4D97-AF65-F5344CB8AC3E}">
        <p14:creationId xmlns:p14="http://schemas.microsoft.com/office/powerpoint/2010/main" val="4176249163"/>
      </p:ext>
    </p:extLst>
  </p:cSld>
  <p:clrMapOvr>
    <a:masterClrMapping/>
  </p:clrMapOvr>
  <p:transition xmlns:p14="http://schemas.microsoft.com/office/powerpoint/2010/main">
    <p:check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152"/>
            <a:ext cx="7772400" cy="367005"/>
          </a:xfrm>
        </p:spPr>
        <p:txBody>
          <a:bodyPr>
            <a:normAutofit fontScale="90000"/>
          </a:bodyPr>
          <a:lstStyle/>
          <a:p>
            <a:r>
              <a:rPr lang="en-US" sz="1100" b="1" dirty="0" smtClean="0"/>
              <a:t>Comparing photos of reactant and product molecules</a:t>
            </a:r>
            <a:br>
              <a:rPr lang="en-US" sz="1100" b="1" dirty="0" smtClean="0"/>
            </a:br>
            <a:r>
              <a:rPr lang="en-US" sz="800" dirty="0" smtClean="0"/>
              <a:t>Start </a:t>
            </a:r>
            <a:r>
              <a:rPr lang="en-US" sz="800" dirty="0"/>
              <a:t>by making the molecules and energy units of the reactants and putting them on the reactants side, then rearrange the atoms and energy units to show the products.</a:t>
            </a:r>
            <a:endParaRPr lang="en-US" sz="1100" b="1" dirty="0"/>
          </a:p>
        </p:txBody>
      </p:sp>
      <p:sp>
        <p:nvSpPr>
          <p:cNvPr id="3" name="Subtitle 2"/>
          <p:cNvSpPr>
            <a:spLocks noGrp="1"/>
          </p:cNvSpPr>
          <p:nvPr>
            <p:ph type="subTitle" idx="1"/>
          </p:nvPr>
        </p:nvSpPr>
        <p:spPr>
          <a:xfrm>
            <a:off x="1371601" y="6326843"/>
            <a:ext cx="6400800" cy="404840"/>
          </a:xfrm>
        </p:spPr>
        <p:txBody>
          <a:bodyPr>
            <a:normAutofit/>
          </a:bodyPr>
          <a:lstStyle/>
          <a:p>
            <a:r>
              <a:rPr lang="en-US" sz="800" dirty="0">
                <a:solidFill>
                  <a:schemeClr val="tx1"/>
                </a:solidFill>
              </a:rPr>
              <a:t>Remember: </a:t>
            </a:r>
            <a:r>
              <a:rPr lang="en-US" sz="800" b="1" dirty="0">
                <a:solidFill>
                  <a:schemeClr val="tx1"/>
                </a:solidFill>
              </a:rPr>
              <a:t>Atoms last foreve</a:t>
            </a:r>
            <a:r>
              <a:rPr lang="en-US" sz="800" dirty="0">
                <a:solidFill>
                  <a:schemeClr val="tx1"/>
                </a:solidFill>
              </a:rPr>
              <a:t>r (so you can rearrange atoms into new molecules, but can’t add or subtract atoms)</a:t>
            </a:r>
          </a:p>
          <a:p>
            <a:r>
              <a:rPr lang="en-US" sz="800" b="1" dirty="0">
                <a:solidFill>
                  <a:schemeClr val="tx1"/>
                </a:solidFill>
              </a:rPr>
              <a:t>Energy lasts forever </a:t>
            </a:r>
            <a:r>
              <a:rPr lang="en-US" sz="800" dirty="0">
                <a:solidFill>
                  <a:schemeClr val="tx1"/>
                </a:solidFill>
              </a:rPr>
              <a:t>(so you can change forms of energy, but energy units can’t appear or go away)</a:t>
            </a:r>
            <a:endParaRPr lang="en-US" sz="800" b="1" dirty="0">
              <a:solidFill>
                <a:schemeClr val="tx1"/>
              </a:solidFill>
            </a:endParaRPr>
          </a:p>
        </p:txBody>
      </p:sp>
      <p:sp>
        <p:nvSpPr>
          <p:cNvPr id="4" name="Rounded Rectangle 3"/>
          <p:cNvSpPr/>
          <p:nvPr/>
        </p:nvSpPr>
        <p:spPr>
          <a:xfrm>
            <a:off x="287059" y="488157"/>
            <a:ext cx="4124069" cy="5838686"/>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5" name="Rounded Rectangle 4"/>
          <p:cNvSpPr/>
          <p:nvPr/>
        </p:nvSpPr>
        <p:spPr>
          <a:xfrm>
            <a:off x="4736461" y="488157"/>
            <a:ext cx="4124069" cy="5838686"/>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6" name="TextBox 5"/>
          <p:cNvSpPr txBox="1"/>
          <p:nvPr/>
        </p:nvSpPr>
        <p:spPr>
          <a:xfrm>
            <a:off x="1999839" y="6016539"/>
            <a:ext cx="690655" cy="231925"/>
          </a:xfrm>
          <a:prstGeom prst="rect">
            <a:avLst/>
          </a:prstGeom>
          <a:noFill/>
        </p:spPr>
        <p:txBody>
          <a:bodyPr wrap="none" lIns="62042" tIns="31021" rIns="62042" bIns="31021" rtlCol="0">
            <a:spAutoFit/>
          </a:bodyPr>
          <a:lstStyle/>
          <a:p>
            <a:r>
              <a:rPr lang="en-US" sz="1100" dirty="0"/>
              <a:t>Reactants</a:t>
            </a:r>
          </a:p>
        </p:txBody>
      </p:sp>
      <p:sp>
        <p:nvSpPr>
          <p:cNvPr id="7" name="TextBox 6"/>
          <p:cNvSpPr txBox="1"/>
          <p:nvPr/>
        </p:nvSpPr>
        <p:spPr>
          <a:xfrm>
            <a:off x="6535359" y="6016539"/>
            <a:ext cx="632039" cy="231925"/>
          </a:xfrm>
          <a:prstGeom prst="rect">
            <a:avLst/>
          </a:prstGeom>
          <a:noFill/>
        </p:spPr>
        <p:txBody>
          <a:bodyPr wrap="none" lIns="62042" tIns="31021" rIns="62042" bIns="31021" rtlCol="0">
            <a:spAutoFit/>
          </a:bodyPr>
          <a:lstStyle/>
          <a:p>
            <a:r>
              <a:rPr lang="en-US" sz="1100" dirty="0"/>
              <a:t>Products</a:t>
            </a:r>
          </a:p>
        </p:txBody>
      </p:sp>
      <p:sp>
        <p:nvSpPr>
          <p:cNvPr id="8" name="AutoShape 2"/>
          <p:cNvSpPr>
            <a:spLocks noChangeArrowheads="1"/>
          </p:cNvSpPr>
          <p:nvPr/>
        </p:nvSpPr>
        <p:spPr bwMode="auto">
          <a:xfrm>
            <a:off x="4044782" y="2369700"/>
            <a:ext cx="1140453" cy="1688702"/>
          </a:xfrm>
          <a:prstGeom prst="rightArrow">
            <a:avLst>
              <a:gd name="adj1" fmla="val 65892"/>
              <a:gd name="adj2" fmla="val 38321"/>
            </a:avLst>
          </a:prstGeom>
          <a:solidFill>
            <a:schemeClr val="bg1"/>
          </a:solidFill>
          <a:ln w="76200">
            <a:solidFill>
              <a:schemeClr val="tx1"/>
            </a:solidFill>
            <a:round/>
            <a:headEnd/>
            <a:tailEnd/>
          </a:ln>
        </p:spPr>
        <p:txBody>
          <a:bodyPr lIns="62042" tIns="31021" rIns="62042" bIns="31021">
            <a:prstTxWarp prst="textNoShape">
              <a:avLst/>
            </a:prstTxWarp>
          </a:bodyPr>
          <a:lstStyle/>
          <a:p>
            <a:endParaRPr lang="en-US">
              <a:solidFill>
                <a:srgbClr val="000000"/>
              </a:solidFill>
            </a:endParaRPr>
          </a:p>
        </p:txBody>
      </p:sp>
      <p:sp>
        <p:nvSpPr>
          <p:cNvPr id="9" name="TextBox 8"/>
          <p:cNvSpPr txBox="1"/>
          <p:nvPr/>
        </p:nvSpPr>
        <p:spPr>
          <a:xfrm>
            <a:off x="4025178" y="3411719"/>
            <a:ext cx="1093391" cy="231925"/>
          </a:xfrm>
          <a:prstGeom prst="rect">
            <a:avLst/>
          </a:prstGeom>
          <a:noFill/>
        </p:spPr>
        <p:txBody>
          <a:bodyPr wrap="none" lIns="62042" tIns="31021" rIns="62042" bIns="31021" rtlCol="0">
            <a:spAutoFit/>
          </a:bodyPr>
          <a:lstStyle/>
          <a:p>
            <a:r>
              <a:rPr lang="en-US" sz="1100" dirty="0"/>
              <a:t>Chemical change</a:t>
            </a:r>
          </a:p>
        </p:txBody>
      </p:sp>
      <p:pic>
        <p:nvPicPr>
          <p:cNvPr id="3074" name="Picture 2" descr="C:\Users\Courtney\Pictures\2012-08-10 EtOH Models\EtOH Models 003.JPG"/>
          <p:cNvPicPr>
            <a:picLocks noChangeAspect="1" noChangeArrowheads="1"/>
          </p:cNvPicPr>
          <p:nvPr/>
        </p:nvPicPr>
        <p:blipFill>
          <a:blip r:embed="rId2" cstate="print"/>
          <a:srcRect/>
          <a:stretch>
            <a:fillRect/>
          </a:stretch>
        </p:blipFill>
        <p:spPr bwMode="auto">
          <a:xfrm>
            <a:off x="5410200" y="2133600"/>
            <a:ext cx="3124200" cy="2343150"/>
          </a:xfrm>
          <a:prstGeom prst="rect">
            <a:avLst/>
          </a:prstGeom>
          <a:noFill/>
        </p:spPr>
      </p:pic>
      <p:pic>
        <p:nvPicPr>
          <p:cNvPr id="3075" name="Picture 3" descr="C:\Users\Courtney\Pictures\2012-08-10 EtOH Models\EtOH Models 001.JPG"/>
          <p:cNvPicPr>
            <a:picLocks noChangeAspect="1" noChangeArrowheads="1"/>
          </p:cNvPicPr>
          <p:nvPr/>
        </p:nvPicPr>
        <p:blipFill>
          <a:blip r:embed="rId3" cstate="print"/>
          <a:srcRect/>
          <a:stretch>
            <a:fillRect/>
          </a:stretch>
        </p:blipFill>
        <p:spPr bwMode="auto">
          <a:xfrm>
            <a:off x="533400" y="2133600"/>
            <a:ext cx="3251200" cy="2438400"/>
          </a:xfrm>
          <a:prstGeom prst="rect">
            <a:avLst/>
          </a:prstGeom>
          <a:noFill/>
        </p:spPr>
      </p:pic>
    </p:spTree>
    <p:extLst>
      <p:ext uri="{BB962C8B-B14F-4D97-AF65-F5344CB8AC3E}">
        <p14:creationId xmlns:p14="http://schemas.microsoft.com/office/powerpoint/2010/main" val="2870570433"/>
      </p:ext>
    </p:extLst>
  </p:cSld>
  <p:clrMapOvr>
    <a:masterClrMapping/>
  </p:clrMapOvr>
  <p:transition xmlns:p14="http://schemas.microsoft.com/office/powerpoint/2010/main">
    <p:check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068"/>
            <a:ext cx="8229600" cy="1143000"/>
          </a:xfrm>
        </p:spPr>
        <p:txBody>
          <a:bodyPr/>
          <a:lstStyle/>
          <a:p>
            <a:r>
              <a:rPr lang="en-US" dirty="0" smtClean="0"/>
              <a:t>Writing a Chemical Equation</a:t>
            </a:r>
            <a:endParaRPr lang="en-US" dirty="0"/>
          </a:p>
        </p:txBody>
      </p:sp>
      <p:sp>
        <p:nvSpPr>
          <p:cNvPr id="3" name="Content Placeholder 2"/>
          <p:cNvSpPr>
            <a:spLocks noGrp="1"/>
          </p:cNvSpPr>
          <p:nvPr>
            <p:ph idx="1"/>
          </p:nvPr>
        </p:nvSpPr>
        <p:spPr>
          <a:xfrm>
            <a:off x="457200" y="1116968"/>
            <a:ext cx="8229600" cy="5097656"/>
          </a:xfrm>
        </p:spPr>
        <p:txBody>
          <a:bodyPr>
            <a:normAutofit fontScale="77500" lnSpcReduction="20000"/>
          </a:bodyPr>
          <a:lstStyle/>
          <a:p>
            <a:r>
              <a:rPr lang="en-US" dirty="0" smtClean="0"/>
              <a:t>Chemists use </a:t>
            </a:r>
            <a:r>
              <a:rPr lang="en-US" b="1" dirty="0" smtClean="0"/>
              <a:t>chemical equations</a:t>
            </a:r>
            <a:r>
              <a:rPr lang="en-US" dirty="0" smtClean="0"/>
              <a:t> to show how atoms of reactant molecules are rearranged to make product molecules</a:t>
            </a:r>
          </a:p>
          <a:p>
            <a:r>
              <a:rPr lang="en-US" dirty="0" smtClean="0"/>
              <a:t>Writing the equation in symbols: Chemists use an arrow to show how reactants change into products:</a:t>
            </a:r>
            <a:br>
              <a:rPr lang="en-US" dirty="0" smtClean="0"/>
            </a:br>
            <a:r>
              <a:rPr lang="en-US" dirty="0" smtClean="0"/>
              <a:t>[reactant molecule formulas] </a:t>
            </a:r>
            <a:r>
              <a:rPr lang="en-US" dirty="0" smtClean="0">
                <a:sym typeface="Wingdings"/>
              </a:rPr>
              <a:t>product molecule formulas]</a:t>
            </a:r>
          </a:p>
          <a:p>
            <a:r>
              <a:rPr lang="en-US" dirty="0" smtClean="0">
                <a:sym typeface="Wingdings"/>
              </a:rPr>
              <a:t>Saying it in words: Chemists read the arrow as “yield” or “yields:”</a:t>
            </a:r>
            <a:br>
              <a:rPr lang="en-US" dirty="0" smtClean="0">
                <a:sym typeface="Wingdings"/>
              </a:rPr>
            </a:br>
            <a:r>
              <a:rPr lang="en-US" dirty="0" smtClean="0">
                <a:sym typeface="Wingdings"/>
              </a:rPr>
              <a:t>[reactant molecule names] yield [product molecule names]</a:t>
            </a:r>
          </a:p>
          <a:p>
            <a:r>
              <a:rPr lang="en-US" dirty="0" smtClean="0">
                <a:sym typeface="Wingdings"/>
              </a:rPr>
              <a:t>Equations must be </a:t>
            </a:r>
            <a:r>
              <a:rPr lang="en-US" b="1" dirty="0" smtClean="0">
                <a:sym typeface="Wingdings"/>
              </a:rPr>
              <a:t>balanced:</a:t>
            </a:r>
            <a:r>
              <a:rPr lang="en-US" dirty="0" smtClean="0">
                <a:sym typeface="Wingdings"/>
              </a:rPr>
              <a:t>  Atoms last forever, so reactant and product molecules must have the same number of each kind of atom</a:t>
            </a:r>
          </a:p>
          <a:p>
            <a:r>
              <a:rPr lang="en-US" dirty="0" smtClean="0">
                <a:sym typeface="Wingdings"/>
              </a:rPr>
              <a:t>Try it: can you write a balanced chemical equation to show the chemical change when ethanol burns?</a:t>
            </a:r>
            <a:endParaRPr lang="en-US" dirty="0"/>
          </a:p>
        </p:txBody>
      </p:sp>
    </p:spTree>
    <p:extLst>
      <p:ext uri="{BB962C8B-B14F-4D97-AF65-F5344CB8AC3E}">
        <p14:creationId xmlns:p14="http://schemas.microsoft.com/office/powerpoint/2010/main" val="913820174"/>
      </p:ext>
    </p:extLst>
  </p:cSld>
  <p:clrMapOvr>
    <a:masterClrMapping/>
  </p:clrMapOvr>
  <p:transition xmlns:p14="http://schemas.microsoft.com/office/powerpoint/2010/main">
    <p:check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Chemical equation for ethanol burning</a:t>
            </a:r>
            <a:endParaRPr lang="en-US" dirty="0"/>
          </a:p>
        </p:txBody>
      </p:sp>
      <p:sp>
        <p:nvSpPr>
          <p:cNvPr id="3" name="Subtitle 2"/>
          <p:cNvSpPr>
            <a:spLocks noGrp="1"/>
          </p:cNvSpPr>
          <p:nvPr>
            <p:ph type="subTitle" idx="1"/>
          </p:nvPr>
        </p:nvSpPr>
        <p:spPr/>
        <p:txBody>
          <a:bodyPr/>
          <a:lstStyle/>
          <a:p>
            <a:r>
              <a:rPr lang="en-US" dirty="0" smtClean="0">
                <a:solidFill>
                  <a:srgbClr val="000000"/>
                </a:solidFill>
              </a:rPr>
              <a:t>C</a:t>
            </a:r>
            <a:r>
              <a:rPr lang="en-US" baseline="-25000" dirty="0" smtClean="0">
                <a:solidFill>
                  <a:srgbClr val="000000"/>
                </a:solidFill>
              </a:rPr>
              <a:t>2</a:t>
            </a:r>
            <a:r>
              <a:rPr lang="en-US" dirty="0" smtClean="0">
                <a:solidFill>
                  <a:srgbClr val="000000"/>
                </a:solidFill>
              </a:rPr>
              <a:t>H</a:t>
            </a:r>
            <a:r>
              <a:rPr lang="en-US" baseline="-25000" dirty="0" smtClean="0">
                <a:solidFill>
                  <a:srgbClr val="000000"/>
                </a:solidFill>
              </a:rPr>
              <a:t>5</a:t>
            </a:r>
            <a:r>
              <a:rPr lang="en-US" dirty="0" smtClean="0">
                <a:solidFill>
                  <a:srgbClr val="000000"/>
                </a:solidFill>
              </a:rPr>
              <a:t>OH + 3O</a:t>
            </a:r>
            <a:r>
              <a:rPr lang="en-US" baseline="-25000" dirty="0" smtClean="0">
                <a:solidFill>
                  <a:srgbClr val="000000"/>
                </a:solidFill>
              </a:rPr>
              <a:t>2</a:t>
            </a:r>
            <a:r>
              <a:rPr lang="en-US" dirty="0" smtClean="0">
                <a:solidFill>
                  <a:srgbClr val="000000"/>
                </a:solidFill>
              </a:rPr>
              <a:t> </a:t>
            </a:r>
            <a:r>
              <a:rPr lang="en-US" dirty="0" smtClean="0">
                <a:solidFill>
                  <a:srgbClr val="000000"/>
                </a:solidFill>
                <a:sym typeface="Wingdings"/>
              </a:rPr>
              <a:t> </a:t>
            </a:r>
            <a:r>
              <a:rPr lang="en-US" dirty="0">
                <a:solidFill>
                  <a:srgbClr val="000000"/>
                </a:solidFill>
                <a:sym typeface="Wingdings"/>
              </a:rPr>
              <a:t>2 </a:t>
            </a:r>
            <a:r>
              <a:rPr lang="en-US" dirty="0" smtClean="0">
                <a:solidFill>
                  <a:srgbClr val="000000"/>
                </a:solidFill>
                <a:sym typeface="Wingdings"/>
              </a:rPr>
              <a:t>CO</a:t>
            </a:r>
            <a:r>
              <a:rPr lang="en-US" baseline="-25000" dirty="0" smtClean="0">
                <a:solidFill>
                  <a:srgbClr val="000000"/>
                </a:solidFill>
                <a:sym typeface="Wingdings"/>
              </a:rPr>
              <a:t>2</a:t>
            </a:r>
            <a:r>
              <a:rPr lang="en-US" dirty="0">
                <a:solidFill>
                  <a:srgbClr val="000000"/>
                </a:solidFill>
                <a:sym typeface="Wingdings"/>
              </a:rPr>
              <a:t> </a:t>
            </a:r>
            <a:r>
              <a:rPr lang="en-US" dirty="0" smtClean="0">
                <a:solidFill>
                  <a:srgbClr val="000000"/>
                </a:solidFill>
                <a:sym typeface="Wingdings"/>
              </a:rPr>
              <a:t>+ 3 </a:t>
            </a:r>
            <a:r>
              <a:rPr lang="en-US" dirty="0">
                <a:solidFill>
                  <a:srgbClr val="000000"/>
                </a:solidFill>
                <a:sym typeface="Wingdings"/>
              </a:rPr>
              <a:t>H</a:t>
            </a:r>
            <a:r>
              <a:rPr lang="en-US" baseline="-25000" dirty="0" smtClean="0">
                <a:solidFill>
                  <a:srgbClr val="000000"/>
                </a:solidFill>
                <a:sym typeface="Wingdings"/>
              </a:rPr>
              <a:t>2</a:t>
            </a:r>
            <a:r>
              <a:rPr lang="en-US" dirty="0" smtClean="0">
                <a:solidFill>
                  <a:srgbClr val="000000"/>
                </a:solidFill>
                <a:sym typeface="Wingdings"/>
              </a:rPr>
              <a:t>O</a:t>
            </a:r>
            <a:endParaRPr lang="en-US" baseline="-25000" dirty="0" smtClean="0">
              <a:solidFill>
                <a:srgbClr val="000000"/>
              </a:solidFill>
              <a:sym typeface="Wingdings"/>
            </a:endParaRPr>
          </a:p>
          <a:p>
            <a:r>
              <a:rPr lang="en-US" dirty="0" smtClean="0">
                <a:solidFill>
                  <a:srgbClr val="000000"/>
                </a:solidFill>
                <a:sym typeface="Wingdings"/>
              </a:rPr>
              <a:t>(in words: ethanol reacts with oxygen to yield carbon dioxide and water</a:t>
            </a:r>
            <a:r>
              <a:rPr lang="en-US" dirty="0">
                <a:solidFill>
                  <a:srgbClr val="000000"/>
                </a:solidFill>
                <a:sym typeface="Wingdings"/>
              </a:rPr>
              <a:t>)</a:t>
            </a:r>
            <a:endParaRPr lang="en-US" dirty="0">
              <a:solidFill>
                <a:srgbClr val="000000"/>
              </a:solidFill>
            </a:endParaRPr>
          </a:p>
        </p:txBody>
      </p:sp>
    </p:spTree>
    <p:extLst>
      <p:ext uri="{BB962C8B-B14F-4D97-AF65-F5344CB8AC3E}">
        <p14:creationId xmlns:p14="http://schemas.microsoft.com/office/powerpoint/2010/main" val="3089117333"/>
      </p:ext>
    </p:extLst>
  </p:cSld>
  <p:clrMapOvr>
    <a:masterClrMapping/>
  </p:clrMapOvr>
  <p:transition xmlns:p14="http://schemas.microsoft.com/office/powerpoint/2010/main">
    <p:check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Questions Poster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3817025"/>
              </p:ext>
            </p:extLst>
          </p:nvPr>
        </p:nvGraphicFramePr>
        <p:xfrm>
          <a:off x="457200" y="1600200"/>
          <a:ext cx="8229600" cy="4937759"/>
        </p:xfrm>
        <a:graphic>
          <a:graphicData uri="http://schemas.openxmlformats.org/drawingml/2006/table">
            <a:tbl>
              <a:tblPr firstRow="1" bandRow="1">
                <a:tableStyleId>{5940675A-B579-460E-94D1-54222C63F5DA}</a:tableStyleId>
              </a:tblPr>
              <a:tblGrid>
                <a:gridCol w="2743200"/>
                <a:gridCol w="2743200"/>
                <a:gridCol w="2743200"/>
              </a:tblGrid>
              <a:tr h="370840">
                <a:tc>
                  <a:txBody>
                    <a:bodyPr/>
                    <a:lstStyle/>
                    <a:p>
                      <a:pPr algn="ctr"/>
                      <a:r>
                        <a:rPr lang="en-US" sz="2400" b="1" dirty="0" smtClean="0"/>
                        <a:t>Question</a:t>
                      </a:r>
                      <a:endParaRPr lang="en-US" sz="2400" b="1" dirty="0"/>
                    </a:p>
                  </a:txBody>
                  <a:tcPr/>
                </a:tc>
                <a:tc>
                  <a:txBody>
                    <a:bodyPr/>
                    <a:lstStyle/>
                    <a:p>
                      <a:pPr algn="ctr"/>
                      <a:r>
                        <a:rPr lang="en-US" sz="2400" b="1" dirty="0" smtClean="0"/>
                        <a:t>Rules to Follow</a:t>
                      </a:r>
                      <a:endParaRPr lang="en-US" sz="2400" b="1" dirty="0"/>
                    </a:p>
                  </a:txBody>
                  <a:tcPr/>
                </a:tc>
                <a:tc>
                  <a:txBody>
                    <a:bodyPr/>
                    <a:lstStyle/>
                    <a:p>
                      <a:pPr algn="ctr"/>
                      <a:r>
                        <a:rPr lang="en-US" sz="2400" b="1" dirty="0" smtClean="0"/>
                        <a:t>Evidence to Look For</a:t>
                      </a:r>
                      <a:endParaRPr lang="en-US" sz="2400" b="1" dirty="0"/>
                    </a:p>
                  </a:txBody>
                  <a:tcPr/>
                </a:tc>
              </a:tr>
              <a:tr h="370840">
                <a:tc>
                  <a:txBody>
                    <a:bodyPr/>
                    <a:lstStyle/>
                    <a:p>
                      <a:pPr marL="117475" indent="-117475"/>
                      <a:r>
                        <a:rPr lang="en-US" sz="1400" b="1" dirty="0" smtClean="0"/>
                        <a:t>The</a:t>
                      </a:r>
                      <a:r>
                        <a:rPr lang="en-US" sz="1400" b="1" baseline="0" dirty="0" smtClean="0"/>
                        <a:t> Movement Question: W</a:t>
                      </a:r>
                      <a:r>
                        <a:rPr lang="en-US" sz="1400" b="1" dirty="0" smtClean="0"/>
                        <a:t>here</a:t>
                      </a:r>
                      <a:r>
                        <a:rPr lang="en-US" sz="1400" b="1" baseline="0" dirty="0" smtClean="0"/>
                        <a:t> are atoms moving?</a:t>
                      </a:r>
                    </a:p>
                    <a:p>
                      <a:pPr marL="117475" indent="-117475"/>
                      <a:r>
                        <a:rPr lang="en-US" sz="1400" b="0" baseline="0" dirty="0" smtClean="0"/>
                        <a:t>Where are atoms moving from?</a:t>
                      </a:r>
                    </a:p>
                    <a:p>
                      <a:pPr marL="117475" indent="-117475"/>
                      <a:r>
                        <a:rPr lang="en-US" sz="1400" b="0" baseline="0" dirty="0" smtClean="0"/>
                        <a:t>Where are atoms going to?</a:t>
                      </a:r>
                      <a:endParaRPr lang="en-US" sz="1400" b="0" dirty="0"/>
                    </a:p>
                  </a:txBody>
                  <a:tcPr/>
                </a:tc>
                <a:tc>
                  <a:txBody>
                    <a:bodyPr/>
                    <a:lstStyle/>
                    <a:p>
                      <a:pPr marL="117475" indent="-117475"/>
                      <a:r>
                        <a:rPr lang="en-US" sz="1400" b="1" dirty="0" smtClean="0"/>
                        <a:t>Atoms last</a:t>
                      </a:r>
                      <a:r>
                        <a:rPr lang="en-US" sz="1400" b="1" baseline="0" dirty="0" smtClean="0"/>
                        <a:t> forever</a:t>
                      </a:r>
                      <a:r>
                        <a:rPr lang="en-US" sz="1400" b="0" baseline="0" dirty="0" smtClean="0"/>
                        <a:t> in combustion and living systems</a:t>
                      </a:r>
                    </a:p>
                    <a:p>
                      <a:pPr marL="117475" indent="-117475"/>
                      <a:r>
                        <a:rPr lang="en-US" sz="1400" b="0" baseline="0" dirty="0" smtClean="0"/>
                        <a:t>All materials (solids, liquids, and gases) are made of atoms</a:t>
                      </a:r>
                      <a:endParaRPr lang="en-US" sz="1400" b="1" dirty="0"/>
                    </a:p>
                  </a:txBody>
                  <a:tcPr/>
                </a:tc>
                <a:tc>
                  <a:txBody>
                    <a:bodyPr/>
                    <a:lstStyle/>
                    <a:p>
                      <a:pPr marL="117475" indent="-117475"/>
                      <a:r>
                        <a:rPr lang="en-US" sz="1400" dirty="0" smtClean="0"/>
                        <a:t>When materials change mass, atoms are moving</a:t>
                      </a:r>
                    </a:p>
                    <a:p>
                      <a:pPr marL="117475" indent="-117475"/>
                      <a:r>
                        <a:rPr lang="en-US" sz="1400" dirty="0" smtClean="0"/>
                        <a:t>When materials move, atoms are moving</a:t>
                      </a:r>
                      <a:endParaRPr lang="en-US" sz="1400" dirty="0"/>
                    </a:p>
                  </a:txBody>
                  <a:tcPr/>
                </a:tc>
              </a:tr>
              <a:tr h="370840">
                <a:tc>
                  <a:txBody>
                    <a:bodyPr/>
                    <a:lstStyle/>
                    <a:p>
                      <a:pPr marL="117475" indent="-117475"/>
                      <a:r>
                        <a:rPr lang="en-US" sz="1400" b="1" dirty="0" smtClean="0"/>
                        <a:t>The Carbon Question: What is</a:t>
                      </a:r>
                      <a:r>
                        <a:rPr lang="en-US" sz="1400" b="1" baseline="0" dirty="0" smtClean="0"/>
                        <a:t> happening to carbon atoms?</a:t>
                      </a:r>
                    </a:p>
                    <a:p>
                      <a:pPr marL="117475" indent="-117475"/>
                      <a:r>
                        <a:rPr lang="en-US" sz="1400" b="0" baseline="0" dirty="0" smtClean="0"/>
                        <a:t>What molecules are carbon atoms in before the process?</a:t>
                      </a:r>
                    </a:p>
                    <a:p>
                      <a:pPr marL="117475" indent="-117475"/>
                      <a:r>
                        <a:rPr lang="en-US" sz="1400" b="0" baseline="0" dirty="0" smtClean="0"/>
                        <a:t>How are the atoms rearranged into new molecules?</a:t>
                      </a:r>
                      <a:endParaRPr lang="en-US" sz="1400" b="0" dirty="0"/>
                    </a:p>
                  </a:txBody>
                  <a:tcPr/>
                </a:tc>
                <a:tc>
                  <a:txBody>
                    <a:bodyPr/>
                    <a:lstStyle/>
                    <a:p>
                      <a:pPr marL="117475" indent="-117475"/>
                      <a:r>
                        <a:rPr lang="en-US" sz="1400" dirty="0" smtClean="0"/>
                        <a:t>Carbon</a:t>
                      </a:r>
                      <a:r>
                        <a:rPr lang="en-US" sz="1400" baseline="0" dirty="0" smtClean="0"/>
                        <a:t> atoms are bound to other atoms in molecules</a:t>
                      </a:r>
                    </a:p>
                    <a:p>
                      <a:pPr marL="117475" indent="-117475"/>
                      <a:r>
                        <a:rPr lang="en-US" sz="1400" b="1" baseline="0" dirty="0" smtClean="0"/>
                        <a:t>Atoms can be rearranged to make new molecules</a:t>
                      </a:r>
                      <a:endParaRPr lang="en-US" sz="1400" b="1" dirty="0"/>
                    </a:p>
                  </a:txBody>
                  <a:tcPr/>
                </a:tc>
                <a:tc>
                  <a:txBody>
                    <a:bodyPr/>
                    <a:lstStyle/>
                    <a:p>
                      <a:pPr marL="117475" indent="-117475"/>
                      <a:r>
                        <a:rPr lang="en-US" sz="1400" dirty="0" smtClean="0"/>
                        <a:t>The air has carbon atoms in CO</a:t>
                      </a:r>
                      <a:r>
                        <a:rPr lang="en-US" sz="1400" baseline="-25000" dirty="0" smtClean="0"/>
                        <a:t>2</a:t>
                      </a:r>
                    </a:p>
                    <a:p>
                      <a:pPr marL="117475" indent="-117475"/>
                      <a:r>
                        <a:rPr lang="en-US" sz="1400" dirty="0" smtClean="0"/>
                        <a:t>Organic</a:t>
                      </a:r>
                      <a:r>
                        <a:rPr lang="en-US" sz="1400" baseline="0" dirty="0" smtClean="0"/>
                        <a:t> materials are made of molecules with carbon atoms</a:t>
                      </a:r>
                    </a:p>
                    <a:p>
                      <a:pPr marL="342900" indent="-342900">
                        <a:buFont typeface="Arial"/>
                        <a:buChar char="•"/>
                      </a:pPr>
                      <a:r>
                        <a:rPr lang="en-US" sz="1400" baseline="0" dirty="0" smtClean="0"/>
                        <a:t>Foods</a:t>
                      </a:r>
                    </a:p>
                    <a:p>
                      <a:pPr marL="342900" indent="-342900">
                        <a:buFont typeface="Arial"/>
                        <a:buChar char="•"/>
                      </a:pPr>
                      <a:r>
                        <a:rPr lang="en-US" sz="1400" baseline="0" dirty="0" smtClean="0"/>
                        <a:t>Fuels</a:t>
                      </a:r>
                    </a:p>
                    <a:p>
                      <a:pPr marL="342900" indent="-342900">
                        <a:buFont typeface="Arial"/>
                        <a:buChar char="•"/>
                      </a:pPr>
                      <a:r>
                        <a:rPr lang="en-US" sz="1400" baseline="0" dirty="0" smtClean="0"/>
                        <a:t>Living and dead plants and animals</a:t>
                      </a:r>
                      <a:endParaRPr lang="en-US" sz="1400" dirty="0"/>
                    </a:p>
                  </a:txBody>
                  <a:tcPr/>
                </a:tc>
              </a:tr>
              <a:tr h="370840">
                <a:tc>
                  <a:txBody>
                    <a:bodyPr/>
                    <a:lstStyle/>
                    <a:p>
                      <a:pPr marL="117475" indent="-117475"/>
                      <a:r>
                        <a:rPr lang="en-US" sz="1400" b="1" dirty="0" smtClean="0"/>
                        <a:t>The Energy Question:</a:t>
                      </a:r>
                      <a:r>
                        <a:rPr lang="en-US" sz="1400" b="1" baseline="0" dirty="0" smtClean="0"/>
                        <a:t> </a:t>
                      </a:r>
                      <a:r>
                        <a:rPr lang="en-US" sz="1400" b="1" dirty="0" smtClean="0"/>
                        <a:t>What is happening to chemical energy?</a:t>
                      </a:r>
                    </a:p>
                    <a:p>
                      <a:pPr marL="117475" indent="-117475"/>
                      <a:r>
                        <a:rPr lang="en-US" sz="1400" b="0" dirty="0" smtClean="0"/>
                        <a:t>What</a:t>
                      </a:r>
                      <a:r>
                        <a:rPr lang="en-US" sz="1400" b="0" baseline="0" dirty="0" smtClean="0"/>
                        <a:t> forms of energy are involved?</a:t>
                      </a:r>
                    </a:p>
                    <a:p>
                      <a:pPr marL="117475" indent="-117475"/>
                      <a:r>
                        <a:rPr lang="en-US" sz="1400" b="0" dirty="0" smtClean="0"/>
                        <a:t>How is energy changing from one form to another?</a:t>
                      </a:r>
                      <a:endParaRPr lang="en-US" sz="1400" b="0" dirty="0"/>
                    </a:p>
                  </a:txBody>
                  <a:tcPr/>
                </a:tc>
                <a:tc>
                  <a:txBody>
                    <a:bodyPr/>
                    <a:lstStyle/>
                    <a:p>
                      <a:pPr marL="117475" indent="-117475"/>
                      <a:r>
                        <a:rPr lang="en-US" sz="1400" b="1" dirty="0" smtClean="0"/>
                        <a:t>Energy lasts forever</a:t>
                      </a:r>
                      <a:r>
                        <a:rPr lang="en-US" sz="1400" b="0" dirty="0" smtClean="0"/>
                        <a:t> in combustion and living systems</a:t>
                      </a:r>
                    </a:p>
                    <a:p>
                      <a:pPr marL="117475" indent="-117475"/>
                      <a:r>
                        <a:rPr lang="en-US" sz="1400" b="0" dirty="0" smtClean="0"/>
                        <a:t>C-C and C-H</a:t>
                      </a:r>
                      <a:r>
                        <a:rPr lang="en-US" sz="1400" b="0" baseline="0" dirty="0" smtClean="0"/>
                        <a:t> bonds have more stored chemical energy than C-O and H-O bonds</a:t>
                      </a:r>
                      <a:endParaRPr lang="en-US" sz="1400" b="1" dirty="0"/>
                    </a:p>
                  </a:txBody>
                  <a:tcPr/>
                </a:tc>
                <a:tc>
                  <a:txBody>
                    <a:bodyPr/>
                    <a:lstStyle/>
                    <a:p>
                      <a:pPr marL="117475" indent="-117475"/>
                      <a:r>
                        <a:rPr lang="en-US" sz="1400" dirty="0" smtClean="0"/>
                        <a:t>We can</a:t>
                      </a:r>
                      <a:r>
                        <a:rPr lang="en-US" sz="1400" baseline="0" dirty="0" smtClean="0"/>
                        <a:t> observe</a:t>
                      </a:r>
                      <a:r>
                        <a:rPr lang="en-US" sz="1400" dirty="0" smtClean="0"/>
                        <a:t> indicators of different</a:t>
                      </a:r>
                      <a:r>
                        <a:rPr lang="en-US" sz="1400" baseline="0" dirty="0" smtClean="0"/>
                        <a:t> forms of energy</a:t>
                      </a:r>
                      <a:endParaRPr lang="en-US" sz="1400" dirty="0" smtClean="0"/>
                    </a:p>
                    <a:p>
                      <a:pPr marL="342900" indent="-342900">
                        <a:buFont typeface="Arial"/>
                        <a:buChar char="•"/>
                      </a:pPr>
                      <a:r>
                        <a:rPr lang="en-US" sz="1400" dirty="0" smtClean="0"/>
                        <a:t>Organic materials with chemical energy</a:t>
                      </a:r>
                    </a:p>
                    <a:p>
                      <a:pPr marL="342900" indent="-342900">
                        <a:buFont typeface="Arial"/>
                        <a:buChar char="•"/>
                      </a:pPr>
                      <a:r>
                        <a:rPr lang="en-US" sz="1400" dirty="0" smtClean="0"/>
                        <a:t>Light</a:t>
                      </a:r>
                    </a:p>
                    <a:p>
                      <a:pPr marL="342900" indent="-342900">
                        <a:buFont typeface="Arial"/>
                        <a:buChar char="•"/>
                      </a:pPr>
                      <a:r>
                        <a:rPr lang="en-US" sz="1400" dirty="0" smtClean="0"/>
                        <a:t>Heat energy</a:t>
                      </a:r>
                      <a:endParaRPr lang="en-US" sz="1400" baseline="0" dirty="0" smtClean="0"/>
                    </a:p>
                    <a:p>
                      <a:pPr marL="342900" indent="-342900">
                        <a:buFont typeface="Arial"/>
                        <a:buChar char="•"/>
                      </a:pPr>
                      <a:r>
                        <a:rPr lang="en-US" sz="1400" baseline="0" dirty="0" smtClean="0"/>
                        <a:t>Motion</a:t>
                      </a:r>
                      <a:endParaRPr lang="en-US" sz="1400" dirty="0"/>
                    </a:p>
                  </a:txBody>
                  <a:tcPr/>
                </a:tc>
              </a:tr>
            </a:tbl>
          </a:graphicData>
        </a:graphic>
      </p:graphicFrame>
    </p:spTree>
    <p:extLst>
      <p:ext uri="{BB962C8B-B14F-4D97-AF65-F5344CB8AC3E}">
        <p14:creationId xmlns:p14="http://schemas.microsoft.com/office/powerpoint/2010/main" val="82453198"/>
      </p:ext>
    </p:extLst>
  </p:cSld>
  <p:clrMapOvr>
    <a:masterClrMapping/>
  </p:clrMapOvr>
  <p:transition xmlns:p14="http://schemas.microsoft.com/office/powerpoint/2010/main">
    <p:check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you answer the Three Questions </a:t>
            </a:r>
            <a:r>
              <a:rPr lang="en-US" sz="3600" dirty="0"/>
              <a:t>for </a:t>
            </a:r>
            <a:r>
              <a:rPr lang="en-US" sz="3600" dirty="0" smtClean="0"/>
              <a:t>ethanol burning now?</a:t>
            </a:r>
            <a:endParaRPr lang="en-US" sz="3600"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What are your ideas?</a:t>
            </a:r>
          </a:p>
          <a:p>
            <a:r>
              <a:rPr lang="en-US" b="1" dirty="0" smtClean="0"/>
              <a:t>The Movement Question: Where atoms moving?</a:t>
            </a:r>
            <a:r>
              <a:rPr lang="en-US" dirty="0" smtClean="0"/>
              <a:t> (Where are atoms moving from?  Where are atoms going to?)</a:t>
            </a:r>
          </a:p>
          <a:p>
            <a:r>
              <a:rPr lang="en-US" b="1" dirty="0" smtClean="0"/>
              <a:t>The Carbon Question: What is happening to carbon atoms? </a:t>
            </a:r>
            <a:r>
              <a:rPr lang="en-US" dirty="0" smtClean="0"/>
              <a:t>(What molecules are carbon atoms in before the process? How are the atoms rearranged into new molecules?)</a:t>
            </a:r>
          </a:p>
          <a:p>
            <a:r>
              <a:rPr lang="en-US" b="1" dirty="0"/>
              <a:t>The Energy Question: What is happening to chemical energy</a:t>
            </a:r>
            <a:r>
              <a:rPr lang="en-US" b="1" dirty="0" smtClean="0"/>
              <a:t>? (</a:t>
            </a:r>
            <a:r>
              <a:rPr lang="en-US" dirty="0" smtClean="0"/>
              <a:t>What </a:t>
            </a:r>
            <a:r>
              <a:rPr lang="en-US" dirty="0"/>
              <a:t>forms of energy are </a:t>
            </a:r>
            <a:r>
              <a:rPr lang="en-US" dirty="0" smtClean="0"/>
              <a:t>involved? How </a:t>
            </a:r>
            <a:r>
              <a:rPr lang="en-US" dirty="0"/>
              <a:t>is energy changing from one form to another</a:t>
            </a:r>
            <a:r>
              <a:rPr lang="en-US" dirty="0" smtClean="0"/>
              <a:t>?)</a:t>
            </a:r>
            <a:endParaRPr lang="en-US" dirty="0"/>
          </a:p>
          <a:p>
            <a:endParaRPr lang="en-US" dirty="0" smtClean="0"/>
          </a:p>
          <a:p>
            <a:endParaRPr lang="en-US" dirty="0"/>
          </a:p>
        </p:txBody>
      </p:sp>
      <p:pic>
        <p:nvPicPr>
          <p:cNvPr id="6" name="Content Placeholder 5" descr="flame02"/>
          <p:cNvPicPr>
            <a:picLocks noGrp="1"/>
          </p:cNvPicPr>
          <p:nvPr>
            <p:ph sz="half" idx="2"/>
          </p:nvPr>
        </p:nvPicPr>
        <p:blipFill>
          <a:blip r:embed="rId2" cstate="print">
            <a:extLst>
              <a:ext uri="{28A0092B-C50C-407E-A947-70E740481C1C}">
                <a14:useLocalDpi xmlns:a14="http://schemas.microsoft.com/office/drawing/2010/main" val="0"/>
              </a:ext>
            </a:extLst>
          </a:blip>
          <a:srcRect t="-4364" b="-4364"/>
          <a:stretch>
            <a:fillRect/>
          </a:stretch>
        </p:blipFill>
        <p:spPr bwMode="auto">
          <a:prstGeom prst="rect">
            <a:avLst/>
          </a:prstGeom>
          <a:noFill/>
          <a:ln>
            <a:noFill/>
          </a:ln>
        </p:spPr>
      </p:pic>
    </p:spTree>
    <p:extLst>
      <p:ext uri="{BB962C8B-B14F-4D97-AF65-F5344CB8AC3E}">
        <p14:creationId xmlns:p14="http://schemas.microsoft.com/office/powerpoint/2010/main" val="776133913"/>
      </p:ext>
    </p:extLst>
  </p:cSld>
  <p:clrMapOvr>
    <a:masterClrMapping/>
  </p:clrMapOvr>
  <p:transition xmlns:p14="http://schemas.microsoft.com/office/powerpoint/2010/main">
    <p:check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1153"/>
            <a:ext cx="7772400" cy="564647"/>
          </a:xfrm>
        </p:spPr>
        <p:txBody>
          <a:bodyPr>
            <a:noAutofit/>
          </a:bodyPr>
          <a:lstStyle/>
          <a:p>
            <a:r>
              <a:rPr lang="en-US" sz="2800" b="1" dirty="0"/>
              <a:t>What happens when ethanol burns?</a:t>
            </a:r>
          </a:p>
        </p:txBody>
      </p:sp>
      <p:sp>
        <p:nvSpPr>
          <p:cNvPr id="3" name="Subtitle 2"/>
          <p:cNvSpPr>
            <a:spLocks noGrp="1"/>
          </p:cNvSpPr>
          <p:nvPr>
            <p:ph type="subTitle" idx="1"/>
          </p:nvPr>
        </p:nvSpPr>
        <p:spPr>
          <a:xfrm>
            <a:off x="612391" y="5562600"/>
            <a:ext cx="7980218" cy="940483"/>
          </a:xfrm>
        </p:spPr>
        <p:txBody>
          <a:bodyPr>
            <a:noAutofit/>
          </a:bodyPr>
          <a:lstStyle/>
          <a:p>
            <a:r>
              <a:rPr lang="en-US" sz="1800" dirty="0">
                <a:solidFill>
                  <a:schemeClr val="tx1"/>
                </a:solidFill>
              </a:rPr>
              <a:t>Remember: </a:t>
            </a:r>
            <a:r>
              <a:rPr lang="en-US" sz="1800" b="1" dirty="0">
                <a:solidFill>
                  <a:schemeClr val="tx1"/>
                </a:solidFill>
              </a:rPr>
              <a:t>Atoms last foreve</a:t>
            </a:r>
            <a:r>
              <a:rPr lang="en-US" sz="1800" dirty="0">
                <a:solidFill>
                  <a:schemeClr val="tx1"/>
                </a:solidFill>
              </a:rPr>
              <a:t>r (so you can rearrange atoms into new molecules, but can’t add or subtract atoms)</a:t>
            </a:r>
            <a:br>
              <a:rPr lang="en-US" sz="1800" dirty="0">
                <a:solidFill>
                  <a:schemeClr val="tx1"/>
                </a:solidFill>
              </a:rPr>
            </a:br>
            <a:r>
              <a:rPr lang="en-US" sz="1800" b="1" dirty="0">
                <a:solidFill>
                  <a:schemeClr val="tx1"/>
                </a:solidFill>
              </a:rPr>
              <a:t>Energy lasts forever </a:t>
            </a:r>
            <a:r>
              <a:rPr lang="en-US" sz="1800" dirty="0">
                <a:solidFill>
                  <a:schemeClr val="tx1"/>
                </a:solidFill>
              </a:rPr>
              <a:t>(so you can change forms of energy, but energy units can’t appear or go away)</a:t>
            </a:r>
            <a:endParaRPr lang="en-US" sz="1800" b="1" dirty="0">
              <a:solidFill>
                <a:schemeClr val="tx1"/>
              </a:solidFill>
            </a:endParaRPr>
          </a:p>
        </p:txBody>
      </p:sp>
      <p:grpSp>
        <p:nvGrpSpPr>
          <p:cNvPr id="5" name="Group 4"/>
          <p:cNvGrpSpPr/>
          <p:nvPr/>
        </p:nvGrpSpPr>
        <p:grpSpPr>
          <a:xfrm>
            <a:off x="668059" y="792958"/>
            <a:ext cx="7790141" cy="4769642"/>
            <a:chOff x="287059" y="488158"/>
            <a:chExt cx="8496923" cy="5842905"/>
          </a:xfrm>
        </p:grpSpPr>
        <p:grpSp>
          <p:nvGrpSpPr>
            <p:cNvPr id="15" name="Group 14"/>
            <p:cNvGrpSpPr/>
            <p:nvPr/>
          </p:nvGrpSpPr>
          <p:grpSpPr>
            <a:xfrm>
              <a:off x="287059" y="488158"/>
              <a:ext cx="4124069" cy="5838686"/>
              <a:chOff x="453562" y="650198"/>
              <a:chExt cx="6516173" cy="7776805"/>
            </a:xfrm>
          </p:grpSpPr>
          <p:sp>
            <p:nvSpPr>
              <p:cNvPr id="4" name="Rounded Rectangle 3"/>
              <p:cNvSpPr/>
              <p:nvPr/>
            </p:nvSpPr>
            <p:spPr>
              <a:xfrm>
                <a:off x="453562" y="650198"/>
                <a:ext cx="6516173" cy="7776805"/>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40747" y="8013694"/>
                <a:ext cx="4552345" cy="368947"/>
              </a:xfrm>
              <a:prstGeom prst="rect">
                <a:avLst/>
              </a:prstGeom>
              <a:noFill/>
            </p:spPr>
            <p:txBody>
              <a:bodyPr wrap="none" rtlCol="0">
                <a:spAutoFit/>
              </a:bodyPr>
              <a:lstStyle/>
              <a:p>
                <a:r>
                  <a:rPr lang="en-US" sz="1200" dirty="0"/>
                  <a:t>What forms of energy are in the reactants?</a:t>
                </a:r>
              </a:p>
            </p:txBody>
          </p:sp>
          <p:cxnSp>
            <p:nvCxnSpPr>
              <p:cNvPr id="11" name="Straight Connector 10"/>
              <p:cNvCxnSpPr/>
              <p:nvPr/>
            </p:nvCxnSpPr>
            <p:spPr>
              <a:xfrm>
                <a:off x="453562" y="3156308"/>
                <a:ext cx="6516173"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3562" y="5862820"/>
                <a:ext cx="6516173"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8777" y="5224128"/>
                <a:ext cx="5894175" cy="614912"/>
              </a:xfrm>
              <a:prstGeom prst="rect">
                <a:avLst/>
              </a:prstGeom>
              <a:noFill/>
            </p:spPr>
            <p:txBody>
              <a:bodyPr wrap="none" rtlCol="0">
                <a:spAutoFit/>
              </a:bodyPr>
              <a:lstStyle/>
              <a:p>
                <a:pPr algn="ctr"/>
                <a:r>
                  <a:rPr lang="en-US" sz="1200" dirty="0"/>
                  <a:t>What molecules are carbon atoms in before the change? </a:t>
                </a:r>
                <a:br>
                  <a:rPr lang="en-US" sz="1200" dirty="0"/>
                </a:br>
                <a:r>
                  <a:rPr lang="en-US" sz="1200" dirty="0"/>
                  <a:t>What other molecules are involved?</a:t>
                </a:r>
              </a:p>
            </p:txBody>
          </p:sp>
          <p:sp>
            <p:nvSpPr>
              <p:cNvPr id="14" name="TextBox 13"/>
              <p:cNvSpPr txBox="1"/>
              <p:nvPr/>
            </p:nvSpPr>
            <p:spPr>
              <a:xfrm>
                <a:off x="2434109" y="2717383"/>
                <a:ext cx="3444522" cy="368947"/>
              </a:xfrm>
              <a:prstGeom prst="rect">
                <a:avLst/>
              </a:prstGeom>
              <a:noFill/>
            </p:spPr>
            <p:txBody>
              <a:bodyPr wrap="none" rtlCol="0">
                <a:spAutoFit/>
              </a:bodyPr>
              <a:lstStyle/>
              <a:p>
                <a:r>
                  <a:rPr lang="en-US" sz="1200" dirty="0"/>
                  <a:t>Where are atoms moving from?</a:t>
                </a:r>
              </a:p>
            </p:txBody>
          </p:sp>
        </p:grpSp>
        <p:grpSp>
          <p:nvGrpSpPr>
            <p:cNvPr id="16" name="Group 15"/>
            <p:cNvGrpSpPr/>
            <p:nvPr/>
          </p:nvGrpSpPr>
          <p:grpSpPr>
            <a:xfrm>
              <a:off x="4659913" y="492377"/>
              <a:ext cx="4124069" cy="5838686"/>
              <a:chOff x="453562" y="650198"/>
              <a:chExt cx="6516173" cy="7776805"/>
            </a:xfrm>
          </p:grpSpPr>
          <p:sp>
            <p:nvSpPr>
              <p:cNvPr id="17" name="Rounded Rectangle 16"/>
              <p:cNvSpPr/>
              <p:nvPr/>
            </p:nvSpPr>
            <p:spPr>
              <a:xfrm>
                <a:off x="453562" y="650198"/>
                <a:ext cx="6516173" cy="7776805"/>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322882" y="8028816"/>
                <a:ext cx="4500698" cy="368947"/>
              </a:xfrm>
              <a:prstGeom prst="rect">
                <a:avLst/>
              </a:prstGeom>
              <a:noFill/>
            </p:spPr>
            <p:txBody>
              <a:bodyPr wrap="none" rtlCol="0">
                <a:spAutoFit/>
              </a:bodyPr>
              <a:lstStyle/>
              <a:p>
                <a:r>
                  <a:rPr lang="en-US" sz="1200" dirty="0"/>
                  <a:t>What forms of energy are in the products?</a:t>
                </a:r>
              </a:p>
            </p:txBody>
          </p:sp>
          <p:cxnSp>
            <p:nvCxnSpPr>
              <p:cNvPr id="19" name="Straight Connector 18"/>
              <p:cNvCxnSpPr/>
              <p:nvPr/>
            </p:nvCxnSpPr>
            <p:spPr>
              <a:xfrm>
                <a:off x="453562" y="3156308"/>
                <a:ext cx="6516173"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3562" y="5862820"/>
                <a:ext cx="6516173"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41266" y="5224128"/>
                <a:ext cx="5709202" cy="614912"/>
              </a:xfrm>
              <a:prstGeom prst="rect">
                <a:avLst/>
              </a:prstGeom>
              <a:noFill/>
            </p:spPr>
            <p:txBody>
              <a:bodyPr wrap="none" rtlCol="0">
                <a:spAutoFit/>
              </a:bodyPr>
              <a:lstStyle/>
              <a:p>
                <a:pPr algn="ctr"/>
                <a:r>
                  <a:rPr lang="en-US" sz="1200" dirty="0"/>
                  <a:t>What molecules are carbon atoms in after the change? </a:t>
                </a:r>
                <a:br>
                  <a:rPr lang="en-US" sz="1200" dirty="0"/>
                </a:br>
                <a:r>
                  <a:rPr lang="en-US" sz="1200" dirty="0"/>
                  <a:t>What other molecules are produced?</a:t>
                </a:r>
              </a:p>
            </p:txBody>
          </p:sp>
          <p:sp>
            <p:nvSpPr>
              <p:cNvPr id="22" name="TextBox 21"/>
              <p:cNvSpPr txBox="1"/>
              <p:nvPr/>
            </p:nvSpPr>
            <p:spPr>
              <a:xfrm>
                <a:off x="2434107" y="2706514"/>
                <a:ext cx="3172761" cy="368947"/>
              </a:xfrm>
              <a:prstGeom prst="rect">
                <a:avLst/>
              </a:prstGeom>
              <a:noFill/>
            </p:spPr>
            <p:txBody>
              <a:bodyPr wrap="none" rtlCol="0">
                <a:spAutoFit/>
              </a:bodyPr>
              <a:lstStyle/>
              <a:p>
                <a:r>
                  <a:rPr lang="en-US" sz="1200" dirty="0"/>
                  <a:t>Where are atoms moving to?</a:t>
                </a:r>
              </a:p>
            </p:txBody>
          </p:sp>
        </p:grpSp>
        <p:sp>
          <p:nvSpPr>
            <p:cNvPr id="8" name="AutoShape 2"/>
            <p:cNvSpPr>
              <a:spLocks noChangeArrowheads="1"/>
            </p:cNvSpPr>
            <p:nvPr/>
          </p:nvSpPr>
          <p:spPr bwMode="auto">
            <a:xfrm>
              <a:off x="4044783" y="2369701"/>
              <a:ext cx="1140453" cy="1688702"/>
            </a:xfrm>
            <a:prstGeom prst="rightArrow">
              <a:avLst>
                <a:gd name="adj1" fmla="val 65892"/>
                <a:gd name="adj2" fmla="val 38321"/>
              </a:avLst>
            </a:prstGeom>
            <a:solidFill>
              <a:schemeClr val="bg1"/>
            </a:solidFill>
            <a:ln w="76200">
              <a:solidFill>
                <a:schemeClr val="tx1"/>
              </a:solidFill>
              <a:round/>
              <a:headEnd/>
              <a:tailEnd/>
            </a:ln>
          </p:spPr>
          <p:txBody>
            <a:bodyPr lIns="62035" tIns="31018" rIns="62035" bIns="31018">
              <a:prstTxWarp prst="textNoShape">
                <a:avLst/>
              </a:prstTxWarp>
            </a:bodyPr>
            <a:lstStyle/>
            <a:p>
              <a:endParaRPr lang="en-US">
                <a:solidFill>
                  <a:srgbClr val="000000"/>
                </a:solidFill>
              </a:endParaRPr>
            </a:p>
          </p:txBody>
        </p:sp>
      </p:grpSp>
      <p:sp>
        <p:nvSpPr>
          <p:cNvPr id="9" name="TextBox 8"/>
          <p:cNvSpPr txBox="1"/>
          <p:nvPr/>
        </p:nvSpPr>
        <p:spPr>
          <a:xfrm>
            <a:off x="4114800" y="2895600"/>
            <a:ext cx="1093376" cy="231919"/>
          </a:xfrm>
          <a:prstGeom prst="rect">
            <a:avLst/>
          </a:prstGeom>
          <a:noFill/>
        </p:spPr>
        <p:txBody>
          <a:bodyPr wrap="none" lIns="62035" tIns="31018" rIns="62035" bIns="31018" rtlCol="0">
            <a:spAutoFit/>
          </a:bodyPr>
          <a:lstStyle/>
          <a:p>
            <a:r>
              <a:rPr lang="en-US" sz="1100" dirty="0"/>
              <a:t>Chemical change</a:t>
            </a:r>
          </a:p>
        </p:txBody>
      </p:sp>
    </p:spTree>
    <p:extLst>
      <p:ext uri="{BB962C8B-B14F-4D97-AF65-F5344CB8AC3E}">
        <p14:creationId xmlns:p14="http://schemas.microsoft.com/office/powerpoint/2010/main" val="481712783"/>
      </p:ext>
    </p:extLst>
  </p:cSld>
  <p:clrMapOvr>
    <a:masterClrMapping/>
  </p:clrMapOvr>
  <p:transition xmlns:p14="http://schemas.microsoft.com/office/powerpoint/2010/main">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Lesson 4 Investigation</a:t>
            </a:r>
            <a:endParaRPr lang="en-US" dirty="0"/>
          </a:p>
        </p:txBody>
      </p:sp>
      <p:sp>
        <p:nvSpPr>
          <p:cNvPr id="5" name="Subtitle 4"/>
          <p:cNvSpPr>
            <a:spLocks noGrp="1"/>
          </p:cNvSpPr>
          <p:nvPr>
            <p:ph type="subTitle" idx="1"/>
          </p:nvPr>
        </p:nvSpPr>
        <p:spPr/>
        <p:txBody>
          <a:bodyPr/>
          <a:lstStyle/>
          <a:p>
            <a:r>
              <a:rPr lang="en-US" dirty="0">
                <a:solidFill>
                  <a:schemeClr val="tx1"/>
                </a:solidFill>
              </a:rPr>
              <a:t>Investigating Burning Ethanol</a:t>
            </a:r>
          </a:p>
          <a:p>
            <a:endParaRPr lang="en-US" dirty="0"/>
          </a:p>
        </p:txBody>
      </p:sp>
    </p:spTree>
    <p:extLst>
      <p:ext uri="{BB962C8B-B14F-4D97-AF65-F5344CB8AC3E}">
        <p14:creationId xmlns:p14="http://schemas.microsoft.com/office/powerpoint/2010/main" val="4229385891"/>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b="1" dirty="0" smtClean="0"/>
              <a:t>The End</a:t>
            </a:r>
            <a:endParaRPr lang="en-US" b="1" dirty="0"/>
          </a:p>
        </p:txBody>
      </p:sp>
    </p:spTree>
    <p:extLst>
      <p:ext uri="{BB962C8B-B14F-4D97-AF65-F5344CB8AC3E}">
        <p14:creationId xmlns:p14="http://schemas.microsoft.com/office/powerpoint/2010/main" val="3090482264"/>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Optional Process Tool Slides:</a:t>
            </a:r>
            <a:br>
              <a:rPr lang="en-US" dirty="0" smtClean="0"/>
            </a:br>
            <a:r>
              <a:rPr lang="en-US" dirty="0" smtClean="0"/>
              <a:t>Chemical changes when ethanol burns</a:t>
            </a:r>
            <a:endParaRPr lang="en-US" dirty="0"/>
          </a:p>
        </p:txBody>
      </p:sp>
      <p:pic>
        <p:nvPicPr>
          <p:cNvPr id="4" name="Picture 3" descr="H_302288.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949" y="3019720"/>
            <a:ext cx="3365500" cy="3365500"/>
          </a:xfrm>
          <a:prstGeom prst="rect">
            <a:avLst/>
          </a:prstGeom>
        </p:spPr>
      </p:pic>
    </p:spTree>
    <p:extLst>
      <p:ext uri="{BB962C8B-B14F-4D97-AF65-F5344CB8AC3E}">
        <p14:creationId xmlns:p14="http://schemas.microsoft.com/office/powerpoint/2010/main" val="3120529295"/>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570537" y="2297111"/>
            <a:ext cx="1211263" cy="577057"/>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srgbClr val="FFFFFF"/>
              </a:solidFill>
              <a:effectLst/>
              <a:uLnTx/>
              <a:uFillTx/>
              <a:latin typeface="Calibri"/>
              <a:ea typeface="+mn-ea"/>
              <a:cs typeface="+mn-cs"/>
            </a:endParaRPr>
          </a:p>
        </p:txBody>
      </p:sp>
      <p:sp>
        <p:nvSpPr>
          <p:cNvPr id="2" name="TextBox 13"/>
          <p:cNvSpPr txBox="1">
            <a:spLocks noChangeArrowheads="1"/>
          </p:cNvSpPr>
          <p:nvPr/>
        </p:nvSpPr>
        <p:spPr bwMode="auto">
          <a:xfrm>
            <a:off x="1752600" y="4846637"/>
            <a:ext cx="2662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rgbClr val="000000"/>
                </a:solidFill>
                <a:latin typeface="Calibri" pitchFamily="34" charset="0"/>
              </a:rPr>
              <a:t>Ethanol burning</a:t>
            </a:r>
          </a:p>
        </p:txBody>
      </p:sp>
      <p:sp>
        <p:nvSpPr>
          <p:cNvPr id="3" name="Rectangle 2"/>
          <p:cNvSpPr/>
          <p:nvPr/>
        </p:nvSpPr>
        <p:spPr>
          <a:xfrm>
            <a:off x="228599" y="3811361"/>
            <a:ext cx="1211263" cy="446088"/>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94467" y="4379686"/>
            <a:ext cx="1211263" cy="6223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srgbClr val="FFFFFF"/>
              </a:solidFill>
              <a:effectLst/>
              <a:uLnTx/>
              <a:uFillTx/>
              <a:latin typeface="Calibri"/>
              <a:ea typeface="+mn-ea"/>
              <a:cs typeface="+mn-cs"/>
            </a:endParaRPr>
          </a:p>
        </p:txBody>
      </p:sp>
      <p:sp>
        <p:nvSpPr>
          <p:cNvPr id="5" name="AutoShape 2"/>
          <p:cNvSpPr>
            <a:spLocks noChangeArrowheads="1"/>
          </p:cNvSpPr>
          <p:nvPr/>
        </p:nvSpPr>
        <p:spPr bwMode="auto">
          <a:xfrm>
            <a:off x="1676400" y="2438400"/>
            <a:ext cx="3694113" cy="3398837"/>
          </a:xfrm>
          <a:prstGeom prst="rightArrow">
            <a:avLst>
              <a:gd name="adj1" fmla="val 75926"/>
              <a:gd name="adj2" fmla="val 37497"/>
            </a:avLst>
          </a:prstGeom>
          <a:noFill/>
          <a:ln w="381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Calibri" pitchFamily="34" charset="0"/>
            </a:endParaRPr>
          </a:p>
        </p:txBody>
      </p:sp>
      <p:sp>
        <p:nvSpPr>
          <p:cNvPr id="6" name="Rectangle 5"/>
          <p:cNvSpPr/>
          <p:nvPr/>
        </p:nvSpPr>
        <p:spPr>
          <a:xfrm>
            <a:off x="236537" y="3048000"/>
            <a:ext cx="1287463" cy="6223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p:cNvSpPr/>
          <p:nvPr/>
        </p:nvSpPr>
        <p:spPr>
          <a:xfrm>
            <a:off x="190499" y="5130800"/>
            <a:ext cx="1211263" cy="5080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srgbClr val="FFFFFF"/>
              </a:solidFill>
              <a:effectLst/>
              <a:uLnTx/>
              <a:uFillTx/>
              <a:latin typeface="Calibri"/>
              <a:ea typeface="+mn-ea"/>
              <a:cs typeface="+mn-cs"/>
            </a:endParaRPr>
          </a:p>
        </p:txBody>
      </p:sp>
      <p:sp>
        <p:nvSpPr>
          <p:cNvPr id="8" name="TextBox 91"/>
          <p:cNvSpPr txBox="1">
            <a:spLocks noChangeArrowheads="1"/>
          </p:cNvSpPr>
          <p:nvPr/>
        </p:nvSpPr>
        <p:spPr bwMode="auto">
          <a:xfrm>
            <a:off x="457199" y="3863749"/>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00"/>
                </a:solidFill>
                <a:latin typeface="Calibri" pitchFamily="34" charset="0"/>
              </a:rPr>
              <a:t>water</a:t>
            </a:r>
          </a:p>
        </p:txBody>
      </p:sp>
      <p:sp>
        <p:nvSpPr>
          <p:cNvPr id="9" name="TextBox 106"/>
          <p:cNvSpPr txBox="1">
            <a:spLocks noChangeArrowheads="1"/>
          </p:cNvSpPr>
          <p:nvPr/>
        </p:nvSpPr>
        <p:spPr bwMode="auto">
          <a:xfrm>
            <a:off x="304799" y="4370615"/>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00"/>
                </a:solidFill>
                <a:latin typeface="Calibri" pitchFamily="34" charset="0"/>
              </a:rPr>
              <a:t>carbon dioxide</a:t>
            </a:r>
          </a:p>
        </p:txBody>
      </p:sp>
      <p:sp>
        <p:nvSpPr>
          <p:cNvPr id="10" name="TextBox 110"/>
          <p:cNvSpPr txBox="1">
            <a:spLocks noChangeArrowheads="1"/>
          </p:cNvSpPr>
          <p:nvPr/>
        </p:nvSpPr>
        <p:spPr bwMode="auto">
          <a:xfrm>
            <a:off x="609600" y="3090862"/>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00"/>
                </a:solidFill>
                <a:latin typeface="Calibri" pitchFamily="34" charset="0"/>
              </a:rPr>
              <a:t>Ethanol</a:t>
            </a:r>
          </a:p>
        </p:txBody>
      </p:sp>
      <p:sp>
        <p:nvSpPr>
          <p:cNvPr id="11" name="TextBox 116"/>
          <p:cNvSpPr txBox="1">
            <a:spLocks noChangeArrowheads="1"/>
          </p:cNvSpPr>
          <p:nvPr/>
        </p:nvSpPr>
        <p:spPr bwMode="auto">
          <a:xfrm>
            <a:off x="419099" y="52070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00"/>
                </a:solidFill>
                <a:latin typeface="Calibri" pitchFamily="34" charset="0"/>
              </a:rPr>
              <a:t>oxygen</a:t>
            </a:r>
          </a:p>
        </p:txBody>
      </p:sp>
      <p:sp>
        <p:nvSpPr>
          <p:cNvPr id="18" name="TextBox 91"/>
          <p:cNvSpPr txBox="1">
            <a:spLocks noChangeArrowheads="1"/>
          </p:cNvSpPr>
          <p:nvPr/>
        </p:nvSpPr>
        <p:spPr bwMode="auto">
          <a:xfrm>
            <a:off x="5562600" y="2286000"/>
            <a:ext cx="1447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solidFill>
                  <a:srgbClr val="000000"/>
                </a:solidFill>
                <a:latin typeface="Calibri" pitchFamily="34" charset="0"/>
              </a:rPr>
              <a:t>Heat energy</a:t>
            </a:r>
            <a:endParaRPr lang="en-US" sz="1600" dirty="0">
              <a:solidFill>
                <a:srgbClr val="000000"/>
              </a:solidFill>
              <a:latin typeface="Calibri" pitchFamily="34" charset="0"/>
            </a:endParaRPr>
          </a:p>
        </p:txBody>
      </p:sp>
      <p:sp>
        <p:nvSpPr>
          <p:cNvPr id="19" name="TextBox 113"/>
          <p:cNvSpPr txBox="1">
            <a:spLocks noChangeArrowheads="1"/>
          </p:cNvSpPr>
          <p:nvPr/>
        </p:nvSpPr>
        <p:spPr bwMode="auto">
          <a:xfrm>
            <a:off x="5715000" y="2612231"/>
            <a:ext cx="968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100" dirty="0">
                <a:solidFill>
                  <a:srgbClr val="000000"/>
                </a:solidFill>
                <a:latin typeface="Calibri" pitchFamily="34" charset="0"/>
              </a:rPr>
              <a:t>(in the air)</a:t>
            </a:r>
          </a:p>
        </p:txBody>
      </p:sp>
      <p:sp>
        <p:nvSpPr>
          <p:cNvPr id="23" name="Rectangle 22"/>
          <p:cNvSpPr/>
          <p:nvPr/>
        </p:nvSpPr>
        <p:spPr>
          <a:xfrm>
            <a:off x="76200" y="2057400"/>
            <a:ext cx="8991600" cy="4648200"/>
          </a:xfrm>
          <a:prstGeom prst="rect">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7542" t="44142" r="18465" b="9962"/>
          <a:stretch>
            <a:fillRect/>
          </a:stretch>
        </p:blipFill>
        <p:spPr bwMode="auto">
          <a:xfrm>
            <a:off x="319058" y="3069772"/>
            <a:ext cx="450879" cy="53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542" t="5734" r="18465" b="9962"/>
          <a:stretch>
            <a:fillRect/>
          </a:stretch>
        </p:blipFill>
        <p:spPr bwMode="auto">
          <a:xfrm>
            <a:off x="2641600" y="3094037"/>
            <a:ext cx="7874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5562599" y="3811361"/>
            <a:ext cx="1211263" cy="446088"/>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srgbClr val="FFFFFF"/>
              </a:solidFill>
              <a:effectLst/>
              <a:uLnTx/>
              <a:uFillTx/>
              <a:latin typeface="Calibri"/>
              <a:ea typeface="+mn-ea"/>
              <a:cs typeface="+mn-cs"/>
            </a:endParaRPr>
          </a:p>
        </p:txBody>
      </p:sp>
      <p:sp>
        <p:nvSpPr>
          <p:cNvPr id="27" name="Rectangle 26"/>
          <p:cNvSpPr/>
          <p:nvPr/>
        </p:nvSpPr>
        <p:spPr>
          <a:xfrm>
            <a:off x="5528467" y="4379686"/>
            <a:ext cx="1211263" cy="6223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srgbClr val="FFFFFF"/>
              </a:solidFill>
              <a:effectLst/>
              <a:uLnTx/>
              <a:uFillTx/>
              <a:latin typeface="Calibri"/>
              <a:ea typeface="+mn-ea"/>
              <a:cs typeface="+mn-cs"/>
            </a:endParaRPr>
          </a:p>
        </p:txBody>
      </p:sp>
      <p:sp>
        <p:nvSpPr>
          <p:cNvPr id="28" name="Rectangle 27"/>
          <p:cNvSpPr/>
          <p:nvPr/>
        </p:nvSpPr>
        <p:spPr>
          <a:xfrm>
            <a:off x="5570537" y="3048000"/>
            <a:ext cx="1287463" cy="6223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srgbClr val="FFFFFF"/>
              </a:solidFill>
              <a:effectLst/>
              <a:uLnTx/>
              <a:uFillTx/>
              <a:latin typeface="Calibri"/>
              <a:ea typeface="+mn-ea"/>
              <a:cs typeface="+mn-cs"/>
            </a:endParaRPr>
          </a:p>
        </p:txBody>
      </p:sp>
      <p:sp>
        <p:nvSpPr>
          <p:cNvPr id="29" name="Rectangle 28"/>
          <p:cNvSpPr/>
          <p:nvPr/>
        </p:nvSpPr>
        <p:spPr>
          <a:xfrm>
            <a:off x="5524499" y="5130800"/>
            <a:ext cx="1211263" cy="5080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srgbClr val="FFFFFF"/>
              </a:solidFill>
              <a:effectLst/>
              <a:uLnTx/>
              <a:uFillTx/>
              <a:latin typeface="Calibri"/>
              <a:ea typeface="+mn-ea"/>
              <a:cs typeface="+mn-cs"/>
            </a:endParaRPr>
          </a:p>
        </p:txBody>
      </p:sp>
      <p:sp>
        <p:nvSpPr>
          <p:cNvPr id="30" name="TextBox 91"/>
          <p:cNvSpPr txBox="1">
            <a:spLocks noChangeArrowheads="1"/>
          </p:cNvSpPr>
          <p:nvPr/>
        </p:nvSpPr>
        <p:spPr bwMode="auto">
          <a:xfrm>
            <a:off x="5791199" y="3863749"/>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00"/>
                </a:solidFill>
                <a:latin typeface="Calibri" pitchFamily="34" charset="0"/>
              </a:rPr>
              <a:t>water</a:t>
            </a:r>
          </a:p>
        </p:txBody>
      </p:sp>
      <p:sp>
        <p:nvSpPr>
          <p:cNvPr id="31" name="TextBox 106"/>
          <p:cNvSpPr txBox="1">
            <a:spLocks noChangeArrowheads="1"/>
          </p:cNvSpPr>
          <p:nvPr/>
        </p:nvSpPr>
        <p:spPr bwMode="auto">
          <a:xfrm>
            <a:off x="5638799" y="4370615"/>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rgbClr val="000000"/>
                </a:solidFill>
                <a:latin typeface="Calibri" pitchFamily="34" charset="0"/>
              </a:rPr>
              <a:t>carbon dioxide</a:t>
            </a:r>
          </a:p>
        </p:txBody>
      </p:sp>
      <p:sp>
        <p:nvSpPr>
          <p:cNvPr id="32" name="TextBox 110"/>
          <p:cNvSpPr txBox="1">
            <a:spLocks noChangeArrowheads="1"/>
          </p:cNvSpPr>
          <p:nvPr/>
        </p:nvSpPr>
        <p:spPr bwMode="auto">
          <a:xfrm>
            <a:off x="5943600" y="3090862"/>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00"/>
                </a:solidFill>
                <a:latin typeface="Calibri" pitchFamily="34" charset="0"/>
              </a:rPr>
              <a:t>Ethanol</a:t>
            </a:r>
          </a:p>
        </p:txBody>
      </p:sp>
      <p:sp>
        <p:nvSpPr>
          <p:cNvPr id="33" name="TextBox 116"/>
          <p:cNvSpPr txBox="1">
            <a:spLocks noChangeArrowheads="1"/>
          </p:cNvSpPr>
          <p:nvPr/>
        </p:nvSpPr>
        <p:spPr bwMode="auto">
          <a:xfrm>
            <a:off x="5753099" y="52070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00"/>
                </a:solidFill>
                <a:latin typeface="Calibri" pitchFamily="34" charset="0"/>
              </a:rPr>
              <a:t>oxygen</a:t>
            </a: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7542" t="44142" r="18465" b="9962"/>
          <a:stretch>
            <a:fillRect/>
          </a:stretch>
        </p:blipFill>
        <p:spPr bwMode="auto">
          <a:xfrm>
            <a:off x="5653058" y="3069772"/>
            <a:ext cx="450879" cy="53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258276" y="5900057"/>
            <a:ext cx="925253" cy="646331"/>
          </a:xfrm>
          <a:prstGeom prst="rect">
            <a:avLst/>
          </a:prstGeom>
          <a:noFill/>
        </p:spPr>
        <p:txBody>
          <a:bodyPr wrap="none" rtlCol="0">
            <a:spAutoFit/>
          </a:bodyPr>
          <a:lstStyle/>
          <a:p>
            <a:pPr algn="ctr"/>
            <a:r>
              <a:rPr lang="en-US" b="1" dirty="0" smtClean="0">
                <a:solidFill>
                  <a:prstClr val="black"/>
                </a:solidFill>
              </a:rPr>
              <a:t>Before</a:t>
            </a:r>
          </a:p>
          <a:p>
            <a:pPr algn="ctr"/>
            <a:r>
              <a:rPr lang="en-US" b="1" dirty="0" smtClean="0">
                <a:solidFill>
                  <a:prstClr val="black"/>
                </a:solidFill>
              </a:rPr>
              <a:t>burning</a:t>
            </a:r>
            <a:endParaRPr lang="en-US" b="1" dirty="0">
              <a:solidFill>
                <a:prstClr val="black"/>
              </a:solidFill>
            </a:endParaRPr>
          </a:p>
        </p:txBody>
      </p:sp>
      <p:sp>
        <p:nvSpPr>
          <p:cNvPr id="37" name="TextBox 36"/>
          <p:cNvSpPr txBox="1"/>
          <p:nvPr/>
        </p:nvSpPr>
        <p:spPr>
          <a:xfrm>
            <a:off x="5638800" y="5889172"/>
            <a:ext cx="925253" cy="646331"/>
          </a:xfrm>
          <a:prstGeom prst="rect">
            <a:avLst/>
          </a:prstGeom>
          <a:noFill/>
        </p:spPr>
        <p:txBody>
          <a:bodyPr wrap="none" rtlCol="0">
            <a:spAutoFit/>
          </a:bodyPr>
          <a:lstStyle/>
          <a:p>
            <a:pPr algn="ctr"/>
            <a:r>
              <a:rPr lang="en-US" b="1" dirty="0" smtClean="0">
                <a:solidFill>
                  <a:prstClr val="black"/>
                </a:solidFill>
              </a:rPr>
              <a:t>After</a:t>
            </a:r>
          </a:p>
          <a:p>
            <a:pPr algn="ctr"/>
            <a:r>
              <a:rPr lang="en-US" b="1" dirty="0" smtClean="0">
                <a:solidFill>
                  <a:prstClr val="black"/>
                </a:solidFill>
              </a:rPr>
              <a:t>burning</a:t>
            </a:r>
            <a:endParaRPr lang="en-US" b="1" dirty="0">
              <a:solidFill>
                <a:prstClr val="black"/>
              </a:solidFill>
            </a:endParaRPr>
          </a:p>
        </p:txBody>
      </p:sp>
      <p:sp>
        <p:nvSpPr>
          <p:cNvPr id="42" name="TextBox 41"/>
          <p:cNvSpPr txBox="1"/>
          <p:nvPr/>
        </p:nvSpPr>
        <p:spPr>
          <a:xfrm>
            <a:off x="7010400" y="5943600"/>
            <a:ext cx="2003813" cy="584775"/>
          </a:xfrm>
          <a:prstGeom prst="rect">
            <a:avLst/>
          </a:prstGeom>
          <a:noFill/>
        </p:spPr>
        <p:txBody>
          <a:bodyPr wrap="square" rtlCol="0">
            <a:spAutoFit/>
          </a:bodyPr>
          <a:lstStyle/>
          <a:p>
            <a:pPr algn="ctr"/>
            <a:r>
              <a:rPr lang="en-US" sz="1600" b="1" i="1" dirty="0" smtClean="0">
                <a:solidFill>
                  <a:prstClr val="black"/>
                </a:solidFill>
              </a:rPr>
              <a:t>Predictions for change in mass</a:t>
            </a:r>
          </a:p>
        </p:txBody>
      </p:sp>
      <p:sp>
        <p:nvSpPr>
          <p:cNvPr id="43" name="TextBox 42"/>
          <p:cNvSpPr txBox="1"/>
          <p:nvPr/>
        </p:nvSpPr>
        <p:spPr>
          <a:xfrm>
            <a:off x="76200" y="1524000"/>
            <a:ext cx="9067799" cy="430887"/>
          </a:xfrm>
          <a:prstGeom prst="rect">
            <a:avLst/>
          </a:prstGeom>
          <a:noFill/>
        </p:spPr>
        <p:txBody>
          <a:bodyPr wrap="square" rtlCol="0">
            <a:spAutoFit/>
          </a:bodyPr>
          <a:lstStyle/>
          <a:p>
            <a:r>
              <a:rPr lang="en-US" sz="2200" dirty="0" smtClean="0">
                <a:solidFill>
                  <a:prstClr val="black"/>
                </a:solidFill>
              </a:rPr>
              <a:t>When ethanol burns, what happens to it and the things it needs to burn?</a:t>
            </a:r>
            <a:endParaRPr lang="en-US" sz="2200" dirty="0">
              <a:solidFill>
                <a:prstClr val="black"/>
              </a:solidFill>
            </a:endParaRPr>
          </a:p>
        </p:txBody>
      </p:sp>
      <p:sp>
        <p:nvSpPr>
          <p:cNvPr id="44" name="TextBox 43"/>
          <p:cNvSpPr txBox="1"/>
          <p:nvPr/>
        </p:nvSpPr>
        <p:spPr>
          <a:xfrm>
            <a:off x="7391400" y="3124200"/>
            <a:ext cx="1524000" cy="523220"/>
          </a:xfrm>
          <a:prstGeom prst="rect">
            <a:avLst/>
          </a:prstGeom>
          <a:noFill/>
        </p:spPr>
        <p:txBody>
          <a:bodyPr wrap="square" rtlCol="0">
            <a:spAutoFit/>
          </a:bodyPr>
          <a:lstStyle/>
          <a:p>
            <a:r>
              <a:rPr lang="en-US" sz="1400" b="1" i="1" dirty="0" smtClean="0">
                <a:solidFill>
                  <a:srgbClr val="0070C0"/>
                </a:solidFill>
              </a:rPr>
              <a:t>Mass of ethanol will decrease</a:t>
            </a:r>
            <a:endParaRPr lang="en-US" sz="1400" b="1" i="1" dirty="0">
              <a:solidFill>
                <a:srgbClr val="0070C0"/>
              </a:solidFill>
            </a:endParaRPr>
          </a:p>
        </p:txBody>
      </p:sp>
      <p:sp>
        <p:nvSpPr>
          <p:cNvPr id="45" name="Rectangle 44"/>
          <p:cNvSpPr/>
          <p:nvPr/>
        </p:nvSpPr>
        <p:spPr>
          <a:xfrm>
            <a:off x="236537" y="2297111"/>
            <a:ext cx="1211263" cy="577057"/>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srgbClr val="FFFFFF"/>
              </a:solidFill>
              <a:effectLst/>
              <a:uLnTx/>
              <a:uFillTx/>
              <a:latin typeface="Calibri"/>
              <a:ea typeface="+mn-ea"/>
              <a:cs typeface="+mn-cs"/>
            </a:endParaRPr>
          </a:p>
        </p:txBody>
      </p:sp>
      <p:sp>
        <p:nvSpPr>
          <p:cNvPr id="46" name="TextBox 91"/>
          <p:cNvSpPr txBox="1">
            <a:spLocks noChangeArrowheads="1"/>
          </p:cNvSpPr>
          <p:nvPr/>
        </p:nvSpPr>
        <p:spPr bwMode="auto">
          <a:xfrm>
            <a:off x="228600" y="2286000"/>
            <a:ext cx="1447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solidFill>
                  <a:srgbClr val="000000"/>
                </a:solidFill>
                <a:latin typeface="Calibri" pitchFamily="34" charset="0"/>
              </a:rPr>
              <a:t>Heat energy</a:t>
            </a:r>
            <a:endParaRPr lang="en-US" sz="1600" dirty="0">
              <a:solidFill>
                <a:srgbClr val="000000"/>
              </a:solidFill>
              <a:latin typeface="Calibri" pitchFamily="34" charset="0"/>
            </a:endParaRPr>
          </a:p>
        </p:txBody>
      </p:sp>
      <p:sp>
        <p:nvSpPr>
          <p:cNvPr id="47" name="TextBox 113"/>
          <p:cNvSpPr txBox="1">
            <a:spLocks noChangeArrowheads="1"/>
          </p:cNvSpPr>
          <p:nvPr/>
        </p:nvSpPr>
        <p:spPr bwMode="auto">
          <a:xfrm>
            <a:off x="381000" y="2612231"/>
            <a:ext cx="968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100" dirty="0">
                <a:solidFill>
                  <a:srgbClr val="000000"/>
                </a:solidFill>
                <a:latin typeface="Calibri" pitchFamily="34" charset="0"/>
              </a:rPr>
              <a:t>(in the air)</a:t>
            </a:r>
          </a:p>
        </p:txBody>
      </p:sp>
      <p:sp>
        <p:nvSpPr>
          <p:cNvPr id="12" name="Title 11"/>
          <p:cNvSpPr>
            <a:spLocks noGrp="1"/>
          </p:cNvSpPr>
          <p:nvPr>
            <p:ph type="title"/>
          </p:nvPr>
        </p:nvSpPr>
        <p:spPr/>
        <p:txBody>
          <a:bodyPr/>
          <a:lstStyle/>
          <a:p>
            <a:r>
              <a:rPr lang="en-US" i="1" dirty="0" smtClean="0"/>
              <a:t>Materials in the flame</a:t>
            </a:r>
            <a:endParaRPr lang="en-US" i="1" dirty="0"/>
          </a:p>
        </p:txBody>
      </p:sp>
    </p:spTree>
    <p:extLst>
      <p:ext uri="{BB962C8B-B14F-4D97-AF65-F5344CB8AC3E}">
        <p14:creationId xmlns:p14="http://schemas.microsoft.com/office/powerpoint/2010/main" val="3189842785"/>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3"/>
          <p:cNvSpPr txBox="1">
            <a:spLocks noChangeArrowheads="1"/>
          </p:cNvSpPr>
          <p:nvPr/>
        </p:nvSpPr>
        <p:spPr bwMode="auto">
          <a:xfrm>
            <a:off x="3276600" y="4505980"/>
            <a:ext cx="2662535" cy="523220"/>
          </a:xfrm>
          <a:prstGeom prst="rect">
            <a:avLst/>
          </a:prstGeom>
          <a:noFill/>
          <a:ln w="9525">
            <a:noFill/>
            <a:miter lim="800000"/>
            <a:headEnd/>
            <a:tailEnd/>
          </a:ln>
        </p:spPr>
        <p:txBody>
          <a:bodyPr wrap="square">
            <a:spAutoFit/>
          </a:bodyPr>
          <a:lstStyle/>
          <a:p>
            <a:r>
              <a:rPr lang="en-US" sz="2800" dirty="0" smtClean="0"/>
              <a:t>Ethanol burning</a:t>
            </a:r>
            <a:endParaRPr lang="en-US" sz="2800" dirty="0"/>
          </a:p>
        </p:txBody>
      </p:sp>
      <p:sp>
        <p:nvSpPr>
          <p:cNvPr id="15" name="Rectangle 14"/>
          <p:cNvSpPr/>
          <p:nvPr/>
        </p:nvSpPr>
        <p:spPr>
          <a:xfrm>
            <a:off x="7162800" y="318811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7162800" y="434340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3" name="AutoShape 2"/>
          <p:cNvSpPr>
            <a:spLocks noChangeArrowheads="1"/>
          </p:cNvSpPr>
          <p:nvPr/>
        </p:nvSpPr>
        <p:spPr bwMode="auto">
          <a:xfrm>
            <a:off x="3200400" y="2011977"/>
            <a:ext cx="3693659" cy="3398223"/>
          </a:xfrm>
          <a:prstGeom prst="rightArrow">
            <a:avLst>
              <a:gd name="adj1" fmla="val 75926"/>
              <a:gd name="adj2" fmla="val 37500"/>
            </a:avLst>
          </a:prstGeom>
          <a:noFill/>
          <a:ln w="38100">
            <a:solidFill>
              <a:srgbClr val="003300"/>
            </a:solidFill>
            <a:round/>
            <a:headEnd/>
            <a:tailEnd/>
          </a:ln>
        </p:spPr>
        <p:txBody>
          <a:bodyPr/>
          <a:lstStyle/>
          <a:p>
            <a:endParaRPr lang="en-US">
              <a:latin typeface="Calibri" pitchFamily="34" charset="0"/>
            </a:endParaRPr>
          </a:p>
        </p:txBody>
      </p:sp>
      <p:sp>
        <p:nvSpPr>
          <p:cNvPr id="51" name="Rectangle 50"/>
          <p:cNvSpPr/>
          <p:nvPr/>
        </p:nvSpPr>
        <p:spPr>
          <a:xfrm>
            <a:off x="1676400" y="3200400"/>
            <a:ext cx="12872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Rectangle 51"/>
          <p:cNvSpPr/>
          <p:nvPr/>
        </p:nvSpPr>
        <p:spPr>
          <a:xfrm>
            <a:off x="1752600" y="434340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7" name="32-Point Star 116"/>
          <p:cNvSpPr/>
          <p:nvPr/>
        </p:nvSpPr>
        <p:spPr>
          <a:xfrm>
            <a:off x="6934200" y="1752600"/>
            <a:ext cx="1524000" cy="914400"/>
          </a:xfrm>
          <a:prstGeom prst="star32">
            <a:avLst>
              <a:gd name="adj" fmla="val 435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TextBox 88"/>
          <p:cNvSpPr txBox="1">
            <a:spLocks noChangeArrowheads="1"/>
          </p:cNvSpPr>
          <p:nvPr/>
        </p:nvSpPr>
        <p:spPr bwMode="auto">
          <a:xfrm>
            <a:off x="1944390" y="5971400"/>
            <a:ext cx="2861681" cy="307777"/>
          </a:xfrm>
          <a:prstGeom prst="rect">
            <a:avLst/>
          </a:prstGeom>
          <a:noFill/>
          <a:ln w="9525">
            <a:noFill/>
            <a:miter lim="800000"/>
            <a:headEnd/>
            <a:tailEnd/>
          </a:ln>
        </p:spPr>
        <p:txBody>
          <a:bodyPr wrap="none">
            <a:spAutoFit/>
          </a:bodyPr>
          <a:lstStyle/>
          <a:p>
            <a:r>
              <a:rPr lang="en-US" sz="1400" dirty="0">
                <a:hlinkClick r:id="rId3" action="ppaction://hlinksldjump"/>
              </a:rPr>
              <a:t>Material </a:t>
            </a:r>
            <a:r>
              <a:rPr lang="en-US" sz="1400" dirty="0" smtClean="0">
                <a:hlinkClick r:id="rId3" action="ppaction://hlinksldjump"/>
              </a:rPr>
              <a:t>identity and transformation</a:t>
            </a:r>
            <a:endParaRPr lang="en-US" sz="1400" dirty="0"/>
          </a:p>
        </p:txBody>
      </p:sp>
      <p:sp>
        <p:nvSpPr>
          <p:cNvPr id="77" name="TextBox 90"/>
          <p:cNvSpPr txBox="1">
            <a:spLocks noChangeArrowheads="1"/>
          </p:cNvSpPr>
          <p:nvPr/>
        </p:nvSpPr>
        <p:spPr bwMode="auto">
          <a:xfrm>
            <a:off x="1680865" y="5742800"/>
            <a:ext cx="702885" cy="307777"/>
          </a:xfrm>
          <a:prstGeom prst="rect">
            <a:avLst/>
          </a:prstGeom>
          <a:noFill/>
          <a:ln w="9525">
            <a:noFill/>
            <a:miter lim="800000"/>
            <a:headEnd/>
            <a:tailEnd/>
          </a:ln>
        </p:spPr>
        <p:txBody>
          <a:bodyPr wrap="none">
            <a:spAutoFit/>
          </a:bodyPr>
          <a:lstStyle/>
          <a:p>
            <a:r>
              <a:rPr lang="en-US" sz="1400" b="1" u="sng" dirty="0"/>
              <a:t>Matter</a:t>
            </a:r>
          </a:p>
        </p:txBody>
      </p:sp>
      <p:sp>
        <p:nvSpPr>
          <p:cNvPr id="78" name="TextBox 94"/>
          <p:cNvSpPr txBox="1">
            <a:spLocks noChangeArrowheads="1"/>
          </p:cNvSpPr>
          <p:nvPr/>
        </p:nvSpPr>
        <p:spPr bwMode="auto">
          <a:xfrm>
            <a:off x="1680865" y="6202977"/>
            <a:ext cx="690702" cy="307777"/>
          </a:xfrm>
          <a:prstGeom prst="rect">
            <a:avLst/>
          </a:prstGeom>
          <a:noFill/>
          <a:ln w="9525">
            <a:noFill/>
            <a:miter lim="800000"/>
            <a:headEnd/>
            <a:tailEnd/>
          </a:ln>
        </p:spPr>
        <p:txBody>
          <a:bodyPr wrap="none">
            <a:spAutoFit/>
          </a:bodyPr>
          <a:lstStyle/>
          <a:p>
            <a:r>
              <a:rPr lang="en-US" sz="1400" b="1" u="sng" dirty="0"/>
              <a:t>Energy</a:t>
            </a:r>
          </a:p>
        </p:txBody>
      </p:sp>
      <p:sp>
        <p:nvSpPr>
          <p:cNvPr id="79" name="Rectangle 78"/>
          <p:cNvSpPr/>
          <p:nvPr/>
        </p:nvSpPr>
        <p:spPr>
          <a:xfrm>
            <a:off x="1825328" y="601902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80" name="TextBox 102"/>
          <p:cNvSpPr txBox="1">
            <a:spLocks noChangeArrowheads="1"/>
          </p:cNvSpPr>
          <p:nvPr/>
        </p:nvSpPr>
        <p:spPr bwMode="auto">
          <a:xfrm>
            <a:off x="1909465" y="6460152"/>
            <a:ext cx="2594172" cy="307777"/>
          </a:xfrm>
          <a:prstGeom prst="rect">
            <a:avLst/>
          </a:prstGeom>
          <a:noFill/>
          <a:ln w="9525">
            <a:noFill/>
            <a:miter lim="800000"/>
            <a:headEnd/>
            <a:tailEnd/>
          </a:ln>
        </p:spPr>
        <p:txBody>
          <a:bodyPr wrap="none">
            <a:spAutoFit/>
          </a:bodyPr>
          <a:lstStyle/>
          <a:p>
            <a:r>
              <a:rPr lang="en-US" sz="1400" dirty="0">
                <a:hlinkClick r:id="rId4" action="ppaction://hlinksldjump"/>
              </a:rPr>
              <a:t>Energy </a:t>
            </a:r>
            <a:r>
              <a:rPr lang="en-US" sz="1400" dirty="0" smtClean="0">
                <a:hlinkClick r:id="rId4" action="ppaction://hlinksldjump"/>
              </a:rPr>
              <a:t>forms and transformation</a:t>
            </a:r>
            <a:endParaRPr lang="en-US" sz="1400" dirty="0"/>
          </a:p>
        </p:txBody>
      </p:sp>
      <p:sp>
        <p:nvSpPr>
          <p:cNvPr id="111" name="Rectangle 110"/>
          <p:cNvSpPr/>
          <p:nvPr/>
        </p:nvSpPr>
        <p:spPr bwMode="auto">
          <a:xfrm>
            <a:off x="1828503" y="6501427"/>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19" name="TextBox 104"/>
          <p:cNvSpPr txBox="1">
            <a:spLocks noChangeArrowheads="1"/>
          </p:cNvSpPr>
          <p:nvPr/>
        </p:nvSpPr>
        <p:spPr bwMode="auto">
          <a:xfrm>
            <a:off x="4995863" y="5971400"/>
            <a:ext cx="1536896" cy="307777"/>
          </a:xfrm>
          <a:prstGeom prst="rect">
            <a:avLst/>
          </a:prstGeom>
          <a:noFill/>
          <a:ln w="9525">
            <a:noFill/>
            <a:miter lim="800000"/>
            <a:headEnd/>
            <a:tailEnd/>
          </a:ln>
        </p:spPr>
        <p:txBody>
          <a:bodyPr wrap="none">
            <a:spAutoFit/>
          </a:bodyPr>
          <a:lstStyle/>
          <a:p>
            <a:r>
              <a:rPr lang="en-US" sz="1400" dirty="0">
                <a:hlinkClick r:id="rId5" action="ppaction://hlinksldjump"/>
              </a:rPr>
              <a:t>Matter </a:t>
            </a:r>
            <a:r>
              <a:rPr lang="en-US" sz="1400" dirty="0" smtClean="0">
                <a:hlinkClick r:id="rId5" action="ppaction://hlinksldjump"/>
              </a:rPr>
              <a:t>Movement</a:t>
            </a:r>
            <a:endParaRPr lang="en-US" sz="1400" dirty="0"/>
          </a:p>
        </p:txBody>
      </p:sp>
      <p:sp>
        <p:nvSpPr>
          <p:cNvPr id="122" name="Rectangle 121"/>
          <p:cNvSpPr/>
          <p:nvPr/>
        </p:nvSpPr>
        <p:spPr bwMode="auto">
          <a:xfrm>
            <a:off x="4876800" y="60380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27" name="TextBox 104"/>
          <p:cNvSpPr txBox="1">
            <a:spLocks noChangeArrowheads="1"/>
          </p:cNvSpPr>
          <p:nvPr/>
        </p:nvSpPr>
        <p:spPr bwMode="auto">
          <a:xfrm>
            <a:off x="6596063" y="6172200"/>
            <a:ext cx="828881" cy="307777"/>
          </a:xfrm>
          <a:prstGeom prst="rect">
            <a:avLst/>
          </a:prstGeom>
          <a:noFill/>
          <a:ln w="9525">
            <a:noFill/>
            <a:miter lim="800000"/>
            <a:headEnd/>
            <a:tailEnd/>
          </a:ln>
        </p:spPr>
        <p:txBody>
          <a:bodyPr wrap="none">
            <a:spAutoFit/>
          </a:bodyPr>
          <a:lstStyle/>
          <a:p>
            <a:r>
              <a:rPr lang="en-US" sz="1400" dirty="0" smtClean="0">
                <a:hlinkClick r:id="rId6" action="ppaction://hlinksldjump"/>
              </a:rPr>
              <a:t>All filters</a:t>
            </a:r>
            <a:endParaRPr lang="en-US" sz="1400" dirty="0"/>
          </a:p>
        </p:txBody>
      </p:sp>
      <p:sp>
        <p:nvSpPr>
          <p:cNvPr id="129" name="Rectangle 128"/>
          <p:cNvSpPr/>
          <p:nvPr/>
        </p:nvSpPr>
        <p:spPr bwMode="auto">
          <a:xfrm>
            <a:off x="6477000" y="62388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cxnSp>
        <p:nvCxnSpPr>
          <p:cNvPr id="133" name="Straight Connector 132"/>
          <p:cNvCxnSpPr/>
          <p:nvPr/>
        </p:nvCxnSpPr>
        <p:spPr>
          <a:xfrm rot="5400000">
            <a:off x="956965" y="6241077"/>
            <a:ext cx="990600"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385465" y="6107668"/>
            <a:ext cx="1219200" cy="369332"/>
          </a:xfrm>
          <a:prstGeom prst="rect">
            <a:avLst/>
          </a:prstGeom>
          <a:noFill/>
        </p:spPr>
        <p:txBody>
          <a:bodyPr wrap="square" rtlCol="0">
            <a:spAutoFit/>
          </a:bodyPr>
          <a:lstStyle/>
          <a:p>
            <a:r>
              <a:rPr lang="en-US" b="1" dirty="0" smtClean="0"/>
              <a:t>Analyzing</a:t>
            </a:r>
            <a:endParaRPr lang="en-US" b="1" dirty="0"/>
          </a:p>
        </p:txBody>
      </p:sp>
      <p:sp>
        <p:nvSpPr>
          <p:cNvPr id="135" name="Rectangle 134"/>
          <p:cNvSpPr/>
          <p:nvPr/>
        </p:nvSpPr>
        <p:spPr>
          <a:xfrm>
            <a:off x="461665" y="5745777"/>
            <a:ext cx="700593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2"/>
          <p:cNvGrpSpPr>
            <a:grpSpLocks/>
          </p:cNvGrpSpPr>
          <p:nvPr/>
        </p:nvGrpSpPr>
        <p:grpSpPr bwMode="auto">
          <a:xfrm rot="16200000">
            <a:off x="-1024235" y="3269277"/>
            <a:ext cx="3962400" cy="990600"/>
            <a:chOff x="3729316" y="457200"/>
            <a:chExt cx="2138083" cy="1371600"/>
          </a:xfrm>
        </p:grpSpPr>
        <p:sp>
          <p:nvSpPr>
            <p:cNvPr id="137" name="Rectangle 136"/>
            <p:cNvSpPr/>
            <p:nvPr/>
          </p:nvSpPr>
          <p:spPr>
            <a:xfrm>
              <a:off x="3729316" y="457200"/>
              <a:ext cx="416859"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8" name="Rectangle 137"/>
            <p:cNvSpPr/>
            <p:nvPr/>
          </p:nvSpPr>
          <p:spPr>
            <a:xfrm>
              <a:off x="4146175" y="457200"/>
              <a:ext cx="416859" cy="1371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9" name="Rectangle 138"/>
            <p:cNvSpPr/>
            <p:nvPr/>
          </p:nvSpPr>
          <p:spPr>
            <a:xfrm>
              <a:off x="4576481" y="457200"/>
              <a:ext cx="860612"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0" name="Rectangle 139"/>
            <p:cNvSpPr/>
            <p:nvPr/>
          </p:nvSpPr>
          <p:spPr>
            <a:xfrm>
              <a:off x="5437093" y="457200"/>
              <a:ext cx="43030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41" name="TextBox 120"/>
          <p:cNvSpPr txBox="1">
            <a:spLocks noChangeArrowheads="1"/>
          </p:cNvSpPr>
          <p:nvPr/>
        </p:nvSpPr>
        <p:spPr bwMode="auto">
          <a:xfrm>
            <a:off x="461665" y="5059977"/>
            <a:ext cx="990600" cy="523220"/>
          </a:xfrm>
          <a:prstGeom prst="rect">
            <a:avLst/>
          </a:prstGeom>
          <a:noFill/>
          <a:ln w="9525">
            <a:noFill/>
            <a:miter lim="800000"/>
            <a:headEnd/>
            <a:tailEnd/>
          </a:ln>
        </p:spPr>
        <p:txBody>
          <a:bodyPr wrap="square">
            <a:spAutoFit/>
          </a:bodyPr>
          <a:lstStyle/>
          <a:p>
            <a:pPr algn="ctr"/>
            <a:r>
              <a:rPr lang="en-US" sz="1400" b="1" dirty="0">
                <a:hlinkClick r:id="rId7" action="ppaction://hlinksldjump"/>
              </a:rPr>
              <a:t>Atomic molecular</a:t>
            </a:r>
            <a:endParaRPr lang="en-US" sz="1400" b="1" dirty="0"/>
          </a:p>
        </p:txBody>
      </p:sp>
      <p:sp>
        <p:nvSpPr>
          <p:cNvPr id="142" name="TextBox 121"/>
          <p:cNvSpPr txBox="1">
            <a:spLocks noChangeArrowheads="1"/>
          </p:cNvSpPr>
          <p:nvPr/>
        </p:nvSpPr>
        <p:spPr bwMode="auto">
          <a:xfrm>
            <a:off x="381000" y="4495800"/>
            <a:ext cx="1143000" cy="307777"/>
          </a:xfrm>
          <a:prstGeom prst="rect">
            <a:avLst/>
          </a:prstGeom>
          <a:noFill/>
          <a:ln w="9525">
            <a:noFill/>
            <a:miter lim="800000"/>
            <a:headEnd/>
            <a:tailEnd/>
          </a:ln>
        </p:spPr>
        <p:txBody>
          <a:bodyPr wrap="square">
            <a:spAutoFit/>
          </a:bodyPr>
          <a:lstStyle/>
          <a:p>
            <a:pPr algn="ctr"/>
            <a:r>
              <a:rPr lang="en-US" sz="1400" b="1" dirty="0" smtClean="0"/>
              <a:t>Microscopic</a:t>
            </a:r>
            <a:endParaRPr lang="en-US" sz="1400" b="1" dirty="0"/>
          </a:p>
        </p:txBody>
      </p:sp>
      <p:sp>
        <p:nvSpPr>
          <p:cNvPr id="143" name="TextBox 122"/>
          <p:cNvSpPr txBox="1">
            <a:spLocks noChangeArrowheads="1"/>
          </p:cNvSpPr>
          <p:nvPr/>
        </p:nvSpPr>
        <p:spPr bwMode="auto">
          <a:xfrm>
            <a:off x="385465" y="3840777"/>
            <a:ext cx="1219200" cy="307777"/>
          </a:xfrm>
          <a:prstGeom prst="rect">
            <a:avLst/>
          </a:prstGeom>
          <a:noFill/>
          <a:ln w="9525">
            <a:noFill/>
            <a:miter lim="800000"/>
            <a:headEnd/>
            <a:tailEnd/>
          </a:ln>
        </p:spPr>
        <p:txBody>
          <a:bodyPr wrap="square">
            <a:spAutoFit/>
          </a:bodyPr>
          <a:lstStyle/>
          <a:p>
            <a:pPr algn="ctr"/>
            <a:r>
              <a:rPr lang="en-US" sz="1400" b="1" dirty="0"/>
              <a:t>Macroscopic</a:t>
            </a:r>
          </a:p>
        </p:txBody>
      </p:sp>
      <p:sp>
        <p:nvSpPr>
          <p:cNvPr id="144" name="TextBox 123"/>
          <p:cNvSpPr txBox="1">
            <a:spLocks noChangeArrowheads="1"/>
          </p:cNvSpPr>
          <p:nvPr/>
        </p:nvSpPr>
        <p:spPr bwMode="auto">
          <a:xfrm>
            <a:off x="461665" y="2011977"/>
            <a:ext cx="1066800" cy="307777"/>
          </a:xfrm>
          <a:prstGeom prst="rect">
            <a:avLst/>
          </a:prstGeom>
          <a:noFill/>
          <a:ln w="9525">
            <a:noFill/>
            <a:miter lim="800000"/>
            <a:headEnd/>
            <a:tailEnd/>
          </a:ln>
        </p:spPr>
        <p:txBody>
          <a:bodyPr wrap="square">
            <a:spAutoFit/>
          </a:bodyPr>
          <a:lstStyle/>
          <a:p>
            <a:pPr algn="ctr"/>
            <a:r>
              <a:rPr lang="en-US" sz="1400" b="1" dirty="0"/>
              <a:t>Large scale</a:t>
            </a:r>
          </a:p>
        </p:txBody>
      </p:sp>
      <p:sp>
        <p:nvSpPr>
          <p:cNvPr id="146" name="TextBox 92"/>
          <p:cNvSpPr txBox="1">
            <a:spLocks noChangeArrowheads="1"/>
          </p:cNvSpPr>
          <p:nvPr/>
        </p:nvSpPr>
        <p:spPr bwMode="auto">
          <a:xfrm rot="16200000">
            <a:off x="-239713" y="3825199"/>
            <a:ext cx="941091" cy="461665"/>
          </a:xfrm>
          <a:prstGeom prst="rect">
            <a:avLst/>
          </a:prstGeom>
          <a:noFill/>
          <a:ln w="9525">
            <a:noFill/>
            <a:miter lim="800000"/>
            <a:headEnd/>
            <a:tailEnd/>
          </a:ln>
        </p:spPr>
        <p:txBody>
          <a:bodyPr wrap="none">
            <a:spAutoFit/>
          </a:bodyPr>
          <a:lstStyle/>
          <a:p>
            <a:r>
              <a:rPr lang="en-US" sz="2400" b="1" u="sng" dirty="0" smtClean="0"/>
              <a:t>scales</a:t>
            </a:r>
            <a:endParaRPr lang="en-US" sz="2400" b="1" u="sng" dirty="0"/>
          </a:p>
        </p:txBody>
      </p:sp>
      <p:sp>
        <p:nvSpPr>
          <p:cNvPr id="147" name="32-Point Star 146"/>
          <p:cNvSpPr/>
          <p:nvPr/>
        </p:nvSpPr>
        <p:spPr>
          <a:xfrm>
            <a:off x="1579987" y="1981200"/>
            <a:ext cx="1447800" cy="990600"/>
          </a:xfrm>
          <a:prstGeom prst="star32">
            <a:avLst>
              <a:gd name="adj" fmla="val 4356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48" name="Straight Connector 147"/>
          <p:cNvCxnSpPr/>
          <p:nvPr/>
        </p:nvCxnSpPr>
        <p:spPr>
          <a:xfrm>
            <a:off x="609600" y="8382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3" name="Picture 15" descr="ethanol burner.jpg"/>
          <p:cNvPicPr>
            <a:picLocks noChangeAspect="1"/>
          </p:cNvPicPr>
          <p:nvPr/>
        </p:nvPicPr>
        <p:blipFill>
          <a:blip r:embed="rId8" cstate="print"/>
          <a:srcRect/>
          <a:stretch>
            <a:fillRect/>
          </a:stretch>
        </p:blipFill>
        <p:spPr bwMode="auto">
          <a:xfrm>
            <a:off x="3810000" y="2514599"/>
            <a:ext cx="1447800" cy="2038957"/>
          </a:xfrm>
          <a:prstGeom prst="rect">
            <a:avLst/>
          </a:prstGeom>
          <a:noFill/>
          <a:ln w="9525">
            <a:noFill/>
            <a:miter lim="800000"/>
            <a:headEnd/>
            <a:tailEnd/>
          </a:ln>
        </p:spPr>
      </p:pic>
      <p:pic>
        <p:nvPicPr>
          <p:cNvPr id="75" name="Picture 15" descr="ethanol burner.jpg"/>
          <p:cNvPicPr>
            <a:picLocks noChangeAspect="1"/>
          </p:cNvPicPr>
          <p:nvPr/>
        </p:nvPicPr>
        <p:blipFill>
          <a:blip r:embed="rId8" cstate="print"/>
          <a:srcRect/>
          <a:stretch>
            <a:fillRect/>
          </a:stretch>
        </p:blipFill>
        <p:spPr bwMode="auto">
          <a:xfrm>
            <a:off x="533400" y="2667000"/>
            <a:ext cx="798512" cy="1124556"/>
          </a:xfrm>
          <a:prstGeom prst="rect">
            <a:avLst/>
          </a:prstGeom>
          <a:noFill/>
          <a:ln w="9525">
            <a:noFill/>
            <a:miter lim="800000"/>
            <a:headEnd/>
            <a:tailEnd/>
          </a:ln>
        </p:spPr>
      </p:pic>
      <p:sp>
        <p:nvSpPr>
          <p:cNvPr id="85" name="Rectangle 84"/>
          <p:cNvSpPr/>
          <p:nvPr/>
        </p:nvSpPr>
        <p:spPr>
          <a:xfrm>
            <a:off x="1600200" y="1600200"/>
            <a:ext cx="7010400" cy="396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57200" y="314980"/>
            <a:ext cx="8382000" cy="523220"/>
          </a:xfrm>
          <a:prstGeom prst="rect">
            <a:avLst/>
          </a:prstGeom>
          <a:noFill/>
        </p:spPr>
        <p:txBody>
          <a:bodyPr wrap="square" rtlCol="0">
            <a:spAutoFit/>
          </a:bodyPr>
          <a:lstStyle/>
          <a:p>
            <a:r>
              <a:rPr lang="en-US" sz="2800" b="1" dirty="0" smtClean="0"/>
              <a:t>Analyze ethanol burning by filters at macroscopic scale</a:t>
            </a:r>
            <a:endParaRPr lang="en-US" sz="2800" b="1" dirty="0"/>
          </a:p>
        </p:txBody>
      </p:sp>
    </p:spTree>
    <p:extLst>
      <p:ext uri="{BB962C8B-B14F-4D97-AF65-F5344CB8AC3E}">
        <p14:creationId xmlns:p14="http://schemas.microsoft.com/office/powerpoint/2010/main" val="2754498893"/>
      </p:ext>
    </p:extLst>
  </p:cSld>
  <p:clrMapOvr>
    <a:masterClrMapping/>
  </p:clrMapOvr>
  <p:transition xmlns:p14="http://schemas.microsoft.com/office/powerpoint/2010/main" advClick="0">
    <p:checke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3"/>
          <p:cNvSpPr txBox="1">
            <a:spLocks noChangeArrowheads="1"/>
          </p:cNvSpPr>
          <p:nvPr/>
        </p:nvSpPr>
        <p:spPr bwMode="auto">
          <a:xfrm>
            <a:off x="3276600" y="4505980"/>
            <a:ext cx="2662535" cy="523220"/>
          </a:xfrm>
          <a:prstGeom prst="rect">
            <a:avLst/>
          </a:prstGeom>
          <a:noFill/>
          <a:ln w="9525">
            <a:noFill/>
            <a:miter lim="800000"/>
            <a:headEnd/>
            <a:tailEnd/>
          </a:ln>
        </p:spPr>
        <p:txBody>
          <a:bodyPr wrap="square">
            <a:spAutoFit/>
          </a:bodyPr>
          <a:lstStyle/>
          <a:p>
            <a:r>
              <a:rPr lang="en-US" sz="2800" dirty="0" smtClean="0"/>
              <a:t>Ethanol burning</a:t>
            </a:r>
            <a:endParaRPr lang="en-US" sz="2800" dirty="0"/>
          </a:p>
        </p:txBody>
      </p:sp>
      <p:sp>
        <p:nvSpPr>
          <p:cNvPr id="15" name="Rectangle 14"/>
          <p:cNvSpPr/>
          <p:nvPr/>
        </p:nvSpPr>
        <p:spPr>
          <a:xfrm>
            <a:off x="7162800" y="334051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7162800" y="434340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3" name="AutoShape 2"/>
          <p:cNvSpPr>
            <a:spLocks noChangeArrowheads="1"/>
          </p:cNvSpPr>
          <p:nvPr/>
        </p:nvSpPr>
        <p:spPr bwMode="auto">
          <a:xfrm>
            <a:off x="3200400" y="2011977"/>
            <a:ext cx="3693659" cy="3398223"/>
          </a:xfrm>
          <a:prstGeom prst="rightArrow">
            <a:avLst>
              <a:gd name="adj1" fmla="val 75926"/>
              <a:gd name="adj2" fmla="val 37500"/>
            </a:avLst>
          </a:prstGeom>
          <a:noFill/>
          <a:ln w="38100">
            <a:solidFill>
              <a:srgbClr val="003300"/>
            </a:solidFill>
            <a:round/>
            <a:headEnd/>
            <a:tailEnd/>
          </a:ln>
        </p:spPr>
        <p:txBody>
          <a:bodyPr/>
          <a:lstStyle/>
          <a:p>
            <a:endParaRPr lang="en-US">
              <a:latin typeface="Calibri" pitchFamily="34" charset="0"/>
            </a:endParaRPr>
          </a:p>
        </p:txBody>
      </p:sp>
      <p:sp>
        <p:nvSpPr>
          <p:cNvPr id="51" name="Rectangle 50"/>
          <p:cNvSpPr/>
          <p:nvPr/>
        </p:nvSpPr>
        <p:spPr>
          <a:xfrm>
            <a:off x="1676400" y="3200400"/>
            <a:ext cx="12872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Rectangle 51"/>
          <p:cNvSpPr/>
          <p:nvPr/>
        </p:nvSpPr>
        <p:spPr>
          <a:xfrm>
            <a:off x="1752600" y="434340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7" name="32-Point Star 116"/>
          <p:cNvSpPr/>
          <p:nvPr/>
        </p:nvSpPr>
        <p:spPr>
          <a:xfrm>
            <a:off x="6934200" y="2057400"/>
            <a:ext cx="1524000" cy="914400"/>
          </a:xfrm>
          <a:prstGeom prst="star32">
            <a:avLst>
              <a:gd name="adj" fmla="val 435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6" name="TextBox 92"/>
          <p:cNvSpPr txBox="1">
            <a:spLocks noChangeArrowheads="1"/>
          </p:cNvSpPr>
          <p:nvPr/>
        </p:nvSpPr>
        <p:spPr bwMode="auto">
          <a:xfrm rot="16200000">
            <a:off x="-239713" y="3825199"/>
            <a:ext cx="941091" cy="461665"/>
          </a:xfrm>
          <a:prstGeom prst="rect">
            <a:avLst/>
          </a:prstGeom>
          <a:noFill/>
          <a:ln w="9525">
            <a:noFill/>
            <a:miter lim="800000"/>
            <a:headEnd/>
            <a:tailEnd/>
          </a:ln>
        </p:spPr>
        <p:txBody>
          <a:bodyPr wrap="none">
            <a:spAutoFit/>
          </a:bodyPr>
          <a:lstStyle/>
          <a:p>
            <a:r>
              <a:rPr lang="en-US" sz="2400" b="1" u="sng" dirty="0" smtClean="0"/>
              <a:t>scales</a:t>
            </a:r>
            <a:endParaRPr lang="en-US" sz="2400" b="1" u="sng" dirty="0"/>
          </a:p>
        </p:txBody>
      </p:sp>
      <p:sp>
        <p:nvSpPr>
          <p:cNvPr id="147" name="32-Point Star 146"/>
          <p:cNvSpPr/>
          <p:nvPr/>
        </p:nvSpPr>
        <p:spPr>
          <a:xfrm>
            <a:off x="1600200" y="3048000"/>
            <a:ext cx="1447800" cy="990600"/>
          </a:xfrm>
          <a:prstGeom prst="star32">
            <a:avLst>
              <a:gd name="adj" fmla="val 4356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48" name="Straight Connector 147"/>
          <p:cNvCxnSpPr/>
          <p:nvPr/>
        </p:nvCxnSpPr>
        <p:spPr>
          <a:xfrm>
            <a:off x="609600" y="8382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457200" y="304800"/>
            <a:ext cx="8382000" cy="461665"/>
          </a:xfrm>
          <a:prstGeom prst="rect">
            <a:avLst/>
          </a:prstGeom>
          <a:noFill/>
        </p:spPr>
        <p:txBody>
          <a:bodyPr wrap="square" rtlCol="0">
            <a:spAutoFit/>
          </a:bodyPr>
          <a:lstStyle/>
          <a:p>
            <a:r>
              <a:rPr lang="en-US" sz="2400" b="1" dirty="0" smtClean="0"/>
              <a:t>Energy transformation of ethanol burning at macroscopic world</a:t>
            </a:r>
            <a:endParaRPr lang="en-US" sz="2400" b="1" dirty="0"/>
          </a:p>
        </p:txBody>
      </p:sp>
      <p:pic>
        <p:nvPicPr>
          <p:cNvPr id="83" name="Picture 15" descr="ethanol burner.jpg"/>
          <p:cNvPicPr>
            <a:picLocks noChangeAspect="1"/>
          </p:cNvPicPr>
          <p:nvPr/>
        </p:nvPicPr>
        <p:blipFill>
          <a:blip r:embed="rId3" cstate="print"/>
          <a:srcRect/>
          <a:stretch>
            <a:fillRect/>
          </a:stretch>
        </p:blipFill>
        <p:spPr bwMode="auto">
          <a:xfrm>
            <a:off x="3810000" y="2514599"/>
            <a:ext cx="1447800" cy="2038957"/>
          </a:xfrm>
          <a:prstGeom prst="rect">
            <a:avLst/>
          </a:prstGeom>
          <a:noFill/>
          <a:ln w="9525">
            <a:noFill/>
            <a:miter lim="800000"/>
            <a:headEnd/>
            <a:tailEnd/>
          </a:ln>
        </p:spPr>
      </p:pic>
      <p:sp>
        <p:nvSpPr>
          <p:cNvPr id="85" name="Rectangle 84"/>
          <p:cNvSpPr/>
          <p:nvPr/>
        </p:nvSpPr>
        <p:spPr>
          <a:xfrm>
            <a:off x="1600200" y="1600200"/>
            <a:ext cx="7010400" cy="396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66"/>
          <p:cNvSpPr txBox="1">
            <a:spLocks noChangeArrowheads="1"/>
          </p:cNvSpPr>
          <p:nvPr/>
        </p:nvSpPr>
        <p:spPr bwMode="auto">
          <a:xfrm>
            <a:off x="1828800" y="3286780"/>
            <a:ext cx="990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400" b="1" dirty="0" smtClean="0">
                <a:solidFill>
                  <a:srgbClr val="FF9900"/>
                </a:solidFill>
              </a:rPr>
              <a:t>Chemical energy</a:t>
            </a:r>
          </a:p>
        </p:txBody>
      </p:sp>
      <p:sp>
        <p:nvSpPr>
          <p:cNvPr id="60" name="TextBox 91"/>
          <p:cNvSpPr txBox="1">
            <a:spLocks noChangeArrowheads="1"/>
          </p:cNvSpPr>
          <p:nvPr/>
        </p:nvSpPr>
        <p:spPr bwMode="auto">
          <a:xfrm>
            <a:off x="7239000" y="2234625"/>
            <a:ext cx="908277" cy="584775"/>
          </a:xfrm>
          <a:prstGeom prst="rect">
            <a:avLst/>
          </a:prstGeom>
          <a:noFill/>
          <a:ln w="9525">
            <a:noFill/>
            <a:miter lim="800000"/>
            <a:headEnd/>
            <a:tailEnd/>
          </a:ln>
        </p:spPr>
        <p:txBody>
          <a:bodyPr wrap="square">
            <a:spAutoFit/>
          </a:bodyPr>
          <a:lstStyle/>
          <a:p>
            <a:pPr algn="ctr"/>
            <a:r>
              <a:rPr lang="en-US" sz="1600" b="1" dirty="0" smtClean="0"/>
              <a:t>Heat </a:t>
            </a:r>
            <a:r>
              <a:rPr lang="en-US" sz="1600" b="1" dirty="0"/>
              <a:t>energy</a:t>
            </a:r>
          </a:p>
        </p:txBody>
      </p:sp>
      <p:sp>
        <p:nvSpPr>
          <p:cNvPr id="61" name="TextBox 88"/>
          <p:cNvSpPr txBox="1">
            <a:spLocks noChangeArrowheads="1"/>
          </p:cNvSpPr>
          <p:nvPr/>
        </p:nvSpPr>
        <p:spPr bwMode="auto">
          <a:xfrm>
            <a:off x="1944390" y="5971400"/>
            <a:ext cx="2861681" cy="307777"/>
          </a:xfrm>
          <a:prstGeom prst="rect">
            <a:avLst/>
          </a:prstGeom>
          <a:noFill/>
          <a:ln w="9525">
            <a:noFill/>
            <a:miter lim="800000"/>
            <a:headEnd/>
            <a:tailEnd/>
          </a:ln>
        </p:spPr>
        <p:txBody>
          <a:bodyPr wrap="none">
            <a:spAutoFit/>
          </a:bodyPr>
          <a:lstStyle/>
          <a:p>
            <a:r>
              <a:rPr lang="en-US" sz="1400" dirty="0">
                <a:hlinkClick r:id="rId4" action="ppaction://hlinksldjump"/>
              </a:rPr>
              <a:t>Material </a:t>
            </a:r>
            <a:r>
              <a:rPr lang="en-US" sz="1400" dirty="0" smtClean="0">
                <a:hlinkClick r:id="rId4" action="ppaction://hlinksldjump"/>
              </a:rPr>
              <a:t>identity and transformation</a:t>
            </a:r>
            <a:endParaRPr lang="en-US" sz="1400" dirty="0"/>
          </a:p>
        </p:txBody>
      </p:sp>
      <p:sp>
        <p:nvSpPr>
          <p:cNvPr id="62" name="TextBox 90"/>
          <p:cNvSpPr txBox="1">
            <a:spLocks noChangeArrowheads="1"/>
          </p:cNvSpPr>
          <p:nvPr/>
        </p:nvSpPr>
        <p:spPr bwMode="auto">
          <a:xfrm>
            <a:off x="1680865" y="5742800"/>
            <a:ext cx="702885" cy="307777"/>
          </a:xfrm>
          <a:prstGeom prst="rect">
            <a:avLst/>
          </a:prstGeom>
          <a:noFill/>
          <a:ln w="9525">
            <a:noFill/>
            <a:miter lim="800000"/>
            <a:headEnd/>
            <a:tailEnd/>
          </a:ln>
        </p:spPr>
        <p:txBody>
          <a:bodyPr wrap="none">
            <a:spAutoFit/>
          </a:bodyPr>
          <a:lstStyle/>
          <a:p>
            <a:r>
              <a:rPr lang="en-US" sz="1400" b="1" u="sng" dirty="0"/>
              <a:t>Matter</a:t>
            </a:r>
          </a:p>
        </p:txBody>
      </p:sp>
      <p:sp>
        <p:nvSpPr>
          <p:cNvPr id="63" name="TextBox 94"/>
          <p:cNvSpPr txBox="1">
            <a:spLocks noChangeArrowheads="1"/>
          </p:cNvSpPr>
          <p:nvPr/>
        </p:nvSpPr>
        <p:spPr bwMode="auto">
          <a:xfrm>
            <a:off x="1680865" y="6202977"/>
            <a:ext cx="690702" cy="307777"/>
          </a:xfrm>
          <a:prstGeom prst="rect">
            <a:avLst/>
          </a:prstGeom>
          <a:noFill/>
          <a:ln w="9525">
            <a:noFill/>
            <a:miter lim="800000"/>
            <a:headEnd/>
            <a:tailEnd/>
          </a:ln>
        </p:spPr>
        <p:txBody>
          <a:bodyPr wrap="none">
            <a:spAutoFit/>
          </a:bodyPr>
          <a:lstStyle/>
          <a:p>
            <a:r>
              <a:rPr lang="en-US" sz="1400" b="1" u="sng" dirty="0"/>
              <a:t>Energy</a:t>
            </a:r>
          </a:p>
        </p:txBody>
      </p:sp>
      <p:sp>
        <p:nvSpPr>
          <p:cNvPr id="64" name="Rectangle 63"/>
          <p:cNvSpPr/>
          <p:nvPr/>
        </p:nvSpPr>
        <p:spPr>
          <a:xfrm>
            <a:off x="1825328" y="601902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5" name="TextBox 102"/>
          <p:cNvSpPr txBox="1">
            <a:spLocks noChangeArrowheads="1"/>
          </p:cNvSpPr>
          <p:nvPr/>
        </p:nvSpPr>
        <p:spPr bwMode="auto">
          <a:xfrm>
            <a:off x="1909465" y="6460152"/>
            <a:ext cx="2594172" cy="307777"/>
          </a:xfrm>
          <a:prstGeom prst="rect">
            <a:avLst/>
          </a:prstGeom>
          <a:noFill/>
          <a:ln w="9525">
            <a:noFill/>
            <a:miter lim="800000"/>
            <a:headEnd/>
            <a:tailEnd/>
          </a:ln>
        </p:spPr>
        <p:txBody>
          <a:bodyPr wrap="none">
            <a:spAutoFit/>
          </a:bodyPr>
          <a:lstStyle/>
          <a:p>
            <a:r>
              <a:rPr lang="en-US" sz="1400" dirty="0">
                <a:hlinkClick r:id="rId5" action="ppaction://hlinksldjump"/>
              </a:rPr>
              <a:t>Energy </a:t>
            </a:r>
            <a:r>
              <a:rPr lang="en-US" sz="1400" dirty="0" smtClean="0">
                <a:hlinkClick r:id="rId5" action="ppaction://hlinksldjump"/>
              </a:rPr>
              <a:t>forms and transformation</a:t>
            </a:r>
            <a:endParaRPr lang="en-US" sz="1400" dirty="0"/>
          </a:p>
        </p:txBody>
      </p:sp>
      <p:grpSp>
        <p:nvGrpSpPr>
          <p:cNvPr id="69" name="Group 70"/>
          <p:cNvGrpSpPr>
            <a:grpSpLocks/>
          </p:cNvGrpSpPr>
          <p:nvPr/>
        </p:nvGrpSpPr>
        <p:grpSpPr bwMode="auto">
          <a:xfrm>
            <a:off x="1828503" y="6501427"/>
            <a:ext cx="157162" cy="158750"/>
            <a:chOff x="7848600" y="944563"/>
            <a:chExt cx="157163" cy="158750"/>
          </a:xfrm>
        </p:grpSpPr>
        <p:sp>
          <p:nvSpPr>
            <p:cNvPr id="70" name="Rectangle 69"/>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71" name="Group 109"/>
            <p:cNvGrpSpPr>
              <a:grpSpLocks/>
            </p:cNvGrpSpPr>
            <p:nvPr/>
          </p:nvGrpSpPr>
          <p:grpSpPr bwMode="auto">
            <a:xfrm>
              <a:off x="7853362" y="950913"/>
              <a:ext cx="152401" cy="152400"/>
              <a:chOff x="6019799" y="304800"/>
              <a:chExt cx="152401" cy="152401"/>
            </a:xfrm>
          </p:grpSpPr>
          <p:cxnSp>
            <p:nvCxnSpPr>
              <p:cNvPr id="72" name="Straight Connector 71"/>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4" name="TextBox 104"/>
          <p:cNvSpPr txBox="1">
            <a:spLocks noChangeArrowheads="1"/>
          </p:cNvSpPr>
          <p:nvPr/>
        </p:nvSpPr>
        <p:spPr bwMode="auto">
          <a:xfrm>
            <a:off x="4995863" y="5971400"/>
            <a:ext cx="1536896" cy="307777"/>
          </a:xfrm>
          <a:prstGeom prst="rect">
            <a:avLst/>
          </a:prstGeom>
          <a:noFill/>
          <a:ln w="9525">
            <a:noFill/>
            <a:miter lim="800000"/>
            <a:headEnd/>
            <a:tailEnd/>
          </a:ln>
        </p:spPr>
        <p:txBody>
          <a:bodyPr wrap="none">
            <a:spAutoFit/>
          </a:bodyPr>
          <a:lstStyle/>
          <a:p>
            <a:r>
              <a:rPr lang="en-US" sz="1400" dirty="0">
                <a:hlinkClick r:id="rId6" action="ppaction://hlinksldjump"/>
              </a:rPr>
              <a:t>Matter </a:t>
            </a:r>
            <a:r>
              <a:rPr lang="en-US" sz="1400" dirty="0" smtClean="0">
                <a:hlinkClick r:id="rId6" action="ppaction://hlinksldjump"/>
              </a:rPr>
              <a:t>Movement</a:t>
            </a:r>
            <a:endParaRPr lang="en-US" sz="1400" dirty="0"/>
          </a:p>
        </p:txBody>
      </p:sp>
      <p:sp>
        <p:nvSpPr>
          <p:cNvPr id="86" name="Rectangle 85"/>
          <p:cNvSpPr/>
          <p:nvPr/>
        </p:nvSpPr>
        <p:spPr bwMode="auto">
          <a:xfrm>
            <a:off x="4876800" y="60380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91" name="TextBox 104"/>
          <p:cNvSpPr txBox="1">
            <a:spLocks noChangeArrowheads="1"/>
          </p:cNvSpPr>
          <p:nvPr/>
        </p:nvSpPr>
        <p:spPr bwMode="auto">
          <a:xfrm>
            <a:off x="6596063" y="6172200"/>
            <a:ext cx="828881" cy="307777"/>
          </a:xfrm>
          <a:prstGeom prst="rect">
            <a:avLst/>
          </a:prstGeom>
          <a:noFill/>
          <a:ln w="9525">
            <a:noFill/>
            <a:miter lim="800000"/>
            <a:headEnd/>
            <a:tailEnd/>
          </a:ln>
        </p:spPr>
        <p:txBody>
          <a:bodyPr wrap="none">
            <a:spAutoFit/>
          </a:bodyPr>
          <a:lstStyle/>
          <a:p>
            <a:r>
              <a:rPr lang="en-US" sz="1400" dirty="0" smtClean="0">
                <a:hlinkClick r:id="rId7" action="ppaction://hlinksldjump"/>
              </a:rPr>
              <a:t>All filters</a:t>
            </a:r>
            <a:endParaRPr lang="en-US" sz="1400" dirty="0"/>
          </a:p>
        </p:txBody>
      </p:sp>
      <p:sp>
        <p:nvSpPr>
          <p:cNvPr id="93" name="Rectangle 92"/>
          <p:cNvSpPr/>
          <p:nvPr/>
        </p:nvSpPr>
        <p:spPr bwMode="auto">
          <a:xfrm>
            <a:off x="6477000" y="62388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cxnSp>
        <p:nvCxnSpPr>
          <p:cNvPr id="98" name="Straight Connector 97"/>
          <p:cNvCxnSpPr/>
          <p:nvPr/>
        </p:nvCxnSpPr>
        <p:spPr>
          <a:xfrm rot="5400000">
            <a:off x="956965" y="6241077"/>
            <a:ext cx="990600"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85465" y="6107668"/>
            <a:ext cx="1219200" cy="369332"/>
          </a:xfrm>
          <a:prstGeom prst="rect">
            <a:avLst/>
          </a:prstGeom>
          <a:noFill/>
        </p:spPr>
        <p:txBody>
          <a:bodyPr wrap="square" rtlCol="0">
            <a:spAutoFit/>
          </a:bodyPr>
          <a:lstStyle/>
          <a:p>
            <a:r>
              <a:rPr lang="en-US" b="1" dirty="0" smtClean="0"/>
              <a:t>Analyzing</a:t>
            </a:r>
            <a:endParaRPr lang="en-US" b="1" dirty="0"/>
          </a:p>
        </p:txBody>
      </p:sp>
      <p:sp>
        <p:nvSpPr>
          <p:cNvPr id="100" name="Rectangle 99"/>
          <p:cNvSpPr/>
          <p:nvPr/>
        </p:nvSpPr>
        <p:spPr>
          <a:xfrm>
            <a:off x="461665" y="5745777"/>
            <a:ext cx="700593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ent Arrow 101">
            <a:hlinkClick r:id="rId8" action="ppaction://hlinksldjump"/>
          </p:cNvPr>
          <p:cNvSpPr/>
          <p:nvPr/>
        </p:nvSpPr>
        <p:spPr>
          <a:xfrm rot="10800000" flipH="1">
            <a:off x="8229600" y="6019800"/>
            <a:ext cx="685800" cy="6096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TextBox 103"/>
          <p:cNvSpPr txBox="1"/>
          <p:nvPr/>
        </p:nvSpPr>
        <p:spPr>
          <a:xfrm>
            <a:off x="8077200" y="6581001"/>
            <a:ext cx="1066800" cy="276999"/>
          </a:xfrm>
          <a:prstGeom prst="rect">
            <a:avLst/>
          </a:prstGeom>
          <a:noFill/>
        </p:spPr>
        <p:txBody>
          <a:bodyPr wrap="square" rtlCol="0">
            <a:spAutoFit/>
          </a:bodyPr>
          <a:lstStyle/>
          <a:p>
            <a:r>
              <a:rPr lang="en-US" sz="1200" b="1" dirty="0" smtClean="0"/>
              <a:t>Back to blank</a:t>
            </a:r>
            <a:endParaRPr lang="en-US" sz="1200" b="1" dirty="0"/>
          </a:p>
        </p:txBody>
      </p:sp>
      <p:sp>
        <p:nvSpPr>
          <p:cNvPr id="105" name="TextBox 66"/>
          <p:cNvSpPr txBox="1">
            <a:spLocks noChangeArrowheads="1"/>
          </p:cNvSpPr>
          <p:nvPr/>
        </p:nvSpPr>
        <p:spPr bwMode="auto">
          <a:xfrm>
            <a:off x="3546209" y="2439285"/>
            <a:ext cx="2040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b="1" dirty="0" smtClean="0">
                <a:solidFill>
                  <a:srgbClr val="FF9900"/>
                </a:solidFill>
              </a:rPr>
              <a:t>Light and heat energy</a:t>
            </a:r>
          </a:p>
        </p:txBody>
      </p:sp>
      <p:sp>
        <p:nvSpPr>
          <p:cNvPr id="106" name="32-Point Star 105"/>
          <p:cNvSpPr/>
          <p:nvPr/>
        </p:nvSpPr>
        <p:spPr>
          <a:xfrm>
            <a:off x="3812058" y="2653843"/>
            <a:ext cx="1447800" cy="990600"/>
          </a:xfrm>
          <a:prstGeom prst="star32">
            <a:avLst>
              <a:gd name="adj" fmla="val 4356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48" name="Group 12"/>
          <p:cNvGrpSpPr>
            <a:grpSpLocks/>
          </p:cNvGrpSpPr>
          <p:nvPr/>
        </p:nvGrpSpPr>
        <p:grpSpPr bwMode="auto">
          <a:xfrm rot="16200000">
            <a:off x="-1024235" y="3269277"/>
            <a:ext cx="3962400" cy="990600"/>
            <a:chOff x="3729316" y="457200"/>
            <a:chExt cx="2138083" cy="1371600"/>
          </a:xfrm>
        </p:grpSpPr>
        <p:sp>
          <p:nvSpPr>
            <p:cNvPr id="49" name="Rectangle 48"/>
            <p:cNvSpPr/>
            <p:nvPr/>
          </p:nvSpPr>
          <p:spPr>
            <a:xfrm>
              <a:off x="3729316" y="457200"/>
              <a:ext cx="416859"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0" name="Rectangle 49"/>
            <p:cNvSpPr/>
            <p:nvPr/>
          </p:nvSpPr>
          <p:spPr>
            <a:xfrm>
              <a:off x="4146175" y="457200"/>
              <a:ext cx="416859" cy="1371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Rectangle 52"/>
            <p:cNvSpPr/>
            <p:nvPr/>
          </p:nvSpPr>
          <p:spPr>
            <a:xfrm>
              <a:off x="4576481" y="457200"/>
              <a:ext cx="860612"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4" name="Rectangle 53"/>
            <p:cNvSpPr/>
            <p:nvPr/>
          </p:nvSpPr>
          <p:spPr>
            <a:xfrm>
              <a:off x="5437093" y="457200"/>
              <a:ext cx="43030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55" name="TextBox 120"/>
          <p:cNvSpPr txBox="1">
            <a:spLocks noChangeArrowheads="1"/>
          </p:cNvSpPr>
          <p:nvPr/>
        </p:nvSpPr>
        <p:spPr bwMode="auto">
          <a:xfrm>
            <a:off x="461665" y="5059977"/>
            <a:ext cx="990600" cy="523220"/>
          </a:xfrm>
          <a:prstGeom prst="rect">
            <a:avLst/>
          </a:prstGeom>
          <a:noFill/>
          <a:ln w="9525">
            <a:noFill/>
            <a:miter lim="800000"/>
            <a:headEnd/>
            <a:tailEnd/>
          </a:ln>
        </p:spPr>
        <p:txBody>
          <a:bodyPr wrap="square">
            <a:spAutoFit/>
          </a:bodyPr>
          <a:lstStyle/>
          <a:p>
            <a:pPr algn="ctr"/>
            <a:r>
              <a:rPr lang="en-US" sz="1400" b="1" dirty="0">
                <a:hlinkClick r:id="rId9" action="ppaction://hlinksldjump"/>
              </a:rPr>
              <a:t>Atomic molecular</a:t>
            </a:r>
            <a:endParaRPr lang="en-US" sz="1400" b="1" dirty="0"/>
          </a:p>
        </p:txBody>
      </p:sp>
      <p:sp>
        <p:nvSpPr>
          <p:cNvPr id="57" name="TextBox 122"/>
          <p:cNvSpPr txBox="1">
            <a:spLocks noChangeArrowheads="1"/>
          </p:cNvSpPr>
          <p:nvPr/>
        </p:nvSpPr>
        <p:spPr bwMode="auto">
          <a:xfrm>
            <a:off x="385465" y="3840777"/>
            <a:ext cx="1219200" cy="307777"/>
          </a:xfrm>
          <a:prstGeom prst="rect">
            <a:avLst/>
          </a:prstGeom>
          <a:noFill/>
          <a:ln w="9525">
            <a:noFill/>
            <a:miter lim="800000"/>
            <a:headEnd/>
            <a:tailEnd/>
          </a:ln>
        </p:spPr>
        <p:txBody>
          <a:bodyPr wrap="square">
            <a:spAutoFit/>
          </a:bodyPr>
          <a:lstStyle/>
          <a:p>
            <a:pPr algn="ctr"/>
            <a:r>
              <a:rPr lang="en-US" sz="1400" b="1" dirty="0"/>
              <a:t>Macroscopic</a:t>
            </a:r>
          </a:p>
        </p:txBody>
      </p:sp>
      <p:sp>
        <p:nvSpPr>
          <p:cNvPr id="58" name="TextBox 123"/>
          <p:cNvSpPr txBox="1">
            <a:spLocks noChangeArrowheads="1"/>
          </p:cNvSpPr>
          <p:nvPr/>
        </p:nvSpPr>
        <p:spPr bwMode="auto">
          <a:xfrm>
            <a:off x="461665" y="2011977"/>
            <a:ext cx="1066800" cy="307777"/>
          </a:xfrm>
          <a:prstGeom prst="rect">
            <a:avLst/>
          </a:prstGeom>
          <a:noFill/>
          <a:ln w="9525">
            <a:noFill/>
            <a:miter lim="800000"/>
            <a:headEnd/>
            <a:tailEnd/>
          </a:ln>
        </p:spPr>
        <p:txBody>
          <a:bodyPr wrap="square">
            <a:spAutoFit/>
          </a:bodyPr>
          <a:lstStyle/>
          <a:p>
            <a:pPr algn="ctr"/>
            <a:r>
              <a:rPr lang="en-US" sz="1400" b="1" dirty="0"/>
              <a:t>Large scale</a:t>
            </a:r>
          </a:p>
        </p:txBody>
      </p:sp>
      <p:pic>
        <p:nvPicPr>
          <p:cNvPr id="66" name="Picture 15" descr="ethanol burner.jpg"/>
          <p:cNvPicPr>
            <a:picLocks noChangeAspect="1"/>
          </p:cNvPicPr>
          <p:nvPr/>
        </p:nvPicPr>
        <p:blipFill>
          <a:blip r:embed="rId3" cstate="print"/>
          <a:srcRect/>
          <a:stretch>
            <a:fillRect/>
          </a:stretch>
        </p:blipFill>
        <p:spPr bwMode="auto">
          <a:xfrm>
            <a:off x="533400" y="2667000"/>
            <a:ext cx="798512" cy="1124556"/>
          </a:xfrm>
          <a:prstGeom prst="rect">
            <a:avLst/>
          </a:prstGeom>
          <a:noFill/>
          <a:ln w="9525">
            <a:noFill/>
            <a:miter lim="800000"/>
            <a:headEnd/>
            <a:tailEnd/>
          </a:ln>
        </p:spPr>
      </p:pic>
      <p:sp>
        <p:nvSpPr>
          <p:cNvPr id="67" name="TextBox 121"/>
          <p:cNvSpPr txBox="1">
            <a:spLocks noChangeArrowheads="1"/>
          </p:cNvSpPr>
          <p:nvPr/>
        </p:nvSpPr>
        <p:spPr bwMode="auto">
          <a:xfrm>
            <a:off x="381000" y="4492823"/>
            <a:ext cx="1143000" cy="307777"/>
          </a:xfrm>
          <a:prstGeom prst="rect">
            <a:avLst/>
          </a:prstGeom>
          <a:noFill/>
          <a:ln w="9525">
            <a:noFill/>
            <a:miter lim="800000"/>
            <a:headEnd/>
            <a:tailEnd/>
          </a:ln>
        </p:spPr>
        <p:txBody>
          <a:bodyPr wrap="square">
            <a:spAutoFit/>
          </a:bodyPr>
          <a:lstStyle/>
          <a:p>
            <a:pPr algn="ctr"/>
            <a:r>
              <a:rPr lang="en-US" sz="1400" b="1" dirty="0" smtClean="0"/>
              <a:t>Microscopic</a:t>
            </a:r>
            <a:endParaRPr lang="en-US" sz="1400" b="1" dirty="0"/>
          </a:p>
        </p:txBody>
      </p:sp>
    </p:spTree>
    <p:extLst>
      <p:ext uri="{BB962C8B-B14F-4D97-AF65-F5344CB8AC3E}">
        <p14:creationId xmlns:p14="http://schemas.microsoft.com/office/powerpoint/2010/main" val="2754498893"/>
      </p:ext>
    </p:extLst>
  </p:cSld>
  <p:clrMapOvr>
    <a:masterClrMapping/>
  </p:clrMapOvr>
  <p:transition xmlns:p14="http://schemas.microsoft.com/office/powerpoint/2010/main" advClick="0">
    <p:checke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3"/>
          <p:cNvSpPr txBox="1">
            <a:spLocks noChangeArrowheads="1"/>
          </p:cNvSpPr>
          <p:nvPr/>
        </p:nvSpPr>
        <p:spPr bwMode="auto">
          <a:xfrm>
            <a:off x="3276600" y="4505980"/>
            <a:ext cx="2662535" cy="523220"/>
          </a:xfrm>
          <a:prstGeom prst="rect">
            <a:avLst/>
          </a:prstGeom>
          <a:noFill/>
          <a:ln w="9525">
            <a:noFill/>
            <a:miter lim="800000"/>
            <a:headEnd/>
            <a:tailEnd/>
          </a:ln>
        </p:spPr>
        <p:txBody>
          <a:bodyPr wrap="square">
            <a:spAutoFit/>
          </a:bodyPr>
          <a:lstStyle/>
          <a:p>
            <a:r>
              <a:rPr lang="en-US" sz="2800" dirty="0" smtClean="0"/>
              <a:t>Ethanol burning</a:t>
            </a:r>
            <a:endParaRPr lang="en-US" sz="2800" dirty="0"/>
          </a:p>
        </p:txBody>
      </p:sp>
      <p:sp>
        <p:nvSpPr>
          <p:cNvPr id="15" name="Rectangle 14"/>
          <p:cNvSpPr/>
          <p:nvPr/>
        </p:nvSpPr>
        <p:spPr>
          <a:xfrm>
            <a:off x="7162800" y="318811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7162800" y="434340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3" name="AutoShape 2"/>
          <p:cNvSpPr>
            <a:spLocks noChangeArrowheads="1"/>
          </p:cNvSpPr>
          <p:nvPr/>
        </p:nvSpPr>
        <p:spPr bwMode="auto">
          <a:xfrm>
            <a:off x="3200400" y="2011977"/>
            <a:ext cx="3693659" cy="3398223"/>
          </a:xfrm>
          <a:prstGeom prst="rightArrow">
            <a:avLst>
              <a:gd name="adj1" fmla="val 75926"/>
              <a:gd name="adj2" fmla="val 37500"/>
            </a:avLst>
          </a:prstGeom>
          <a:noFill/>
          <a:ln w="38100">
            <a:solidFill>
              <a:srgbClr val="003300"/>
            </a:solidFill>
            <a:round/>
            <a:headEnd/>
            <a:tailEnd/>
          </a:ln>
        </p:spPr>
        <p:txBody>
          <a:bodyPr/>
          <a:lstStyle/>
          <a:p>
            <a:endParaRPr lang="en-US">
              <a:latin typeface="Calibri" pitchFamily="34" charset="0"/>
            </a:endParaRPr>
          </a:p>
        </p:txBody>
      </p:sp>
      <p:sp>
        <p:nvSpPr>
          <p:cNvPr id="51" name="Rectangle 50"/>
          <p:cNvSpPr/>
          <p:nvPr/>
        </p:nvSpPr>
        <p:spPr>
          <a:xfrm>
            <a:off x="1676400" y="3200400"/>
            <a:ext cx="12872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Rectangle 51"/>
          <p:cNvSpPr/>
          <p:nvPr/>
        </p:nvSpPr>
        <p:spPr>
          <a:xfrm>
            <a:off x="1752600" y="434340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8" name="TextBox 91"/>
          <p:cNvSpPr txBox="1">
            <a:spLocks noChangeArrowheads="1"/>
          </p:cNvSpPr>
          <p:nvPr/>
        </p:nvSpPr>
        <p:spPr bwMode="auto">
          <a:xfrm>
            <a:off x="7391400" y="3264310"/>
            <a:ext cx="762000" cy="369332"/>
          </a:xfrm>
          <a:prstGeom prst="rect">
            <a:avLst/>
          </a:prstGeom>
          <a:noFill/>
          <a:ln w="9525">
            <a:noFill/>
            <a:miter lim="800000"/>
            <a:headEnd/>
            <a:tailEnd/>
          </a:ln>
        </p:spPr>
        <p:txBody>
          <a:bodyPr wrap="square">
            <a:spAutoFit/>
          </a:bodyPr>
          <a:lstStyle/>
          <a:p>
            <a:r>
              <a:rPr lang="en-US" b="1" dirty="0"/>
              <a:t>water</a:t>
            </a:r>
          </a:p>
        </p:txBody>
      </p:sp>
      <p:sp>
        <p:nvSpPr>
          <p:cNvPr id="2065" name="TextBox 106"/>
          <p:cNvSpPr txBox="1">
            <a:spLocks noChangeArrowheads="1"/>
          </p:cNvSpPr>
          <p:nvPr/>
        </p:nvSpPr>
        <p:spPr bwMode="auto">
          <a:xfrm>
            <a:off x="7239000" y="4267200"/>
            <a:ext cx="1066800" cy="584775"/>
          </a:xfrm>
          <a:prstGeom prst="rect">
            <a:avLst/>
          </a:prstGeom>
          <a:noFill/>
          <a:ln w="9525">
            <a:noFill/>
            <a:miter lim="800000"/>
            <a:headEnd/>
            <a:tailEnd/>
          </a:ln>
        </p:spPr>
        <p:txBody>
          <a:bodyPr wrap="square">
            <a:spAutoFit/>
          </a:bodyPr>
          <a:lstStyle/>
          <a:p>
            <a:r>
              <a:rPr lang="en-US" sz="1600" b="1" dirty="0"/>
              <a:t>carbon dioxide</a:t>
            </a:r>
          </a:p>
        </p:txBody>
      </p:sp>
      <p:sp>
        <p:nvSpPr>
          <p:cNvPr id="2066" name="TextBox 110"/>
          <p:cNvSpPr txBox="1">
            <a:spLocks noChangeArrowheads="1"/>
          </p:cNvSpPr>
          <p:nvPr/>
        </p:nvSpPr>
        <p:spPr bwMode="auto">
          <a:xfrm>
            <a:off x="1905000" y="3200400"/>
            <a:ext cx="914400" cy="338554"/>
          </a:xfrm>
          <a:prstGeom prst="rect">
            <a:avLst/>
          </a:prstGeom>
          <a:noFill/>
          <a:ln w="9525">
            <a:noFill/>
            <a:miter lim="800000"/>
            <a:headEnd/>
            <a:tailEnd/>
          </a:ln>
        </p:spPr>
        <p:txBody>
          <a:bodyPr wrap="square">
            <a:spAutoFit/>
          </a:bodyPr>
          <a:lstStyle/>
          <a:p>
            <a:r>
              <a:rPr lang="en-US" sz="1600" b="1" dirty="0" smtClean="0"/>
              <a:t>Ethanol</a:t>
            </a:r>
            <a:endParaRPr lang="en-US" sz="1600" b="1" dirty="0"/>
          </a:p>
        </p:txBody>
      </p:sp>
      <p:sp>
        <p:nvSpPr>
          <p:cNvPr id="2067" name="TextBox 116"/>
          <p:cNvSpPr txBox="1">
            <a:spLocks noChangeArrowheads="1"/>
          </p:cNvSpPr>
          <p:nvPr/>
        </p:nvSpPr>
        <p:spPr bwMode="auto">
          <a:xfrm>
            <a:off x="1981200" y="4419600"/>
            <a:ext cx="838199" cy="338554"/>
          </a:xfrm>
          <a:prstGeom prst="rect">
            <a:avLst/>
          </a:prstGeom>
          <a:noFill/>
          <a:ln w="9525">
            <a:noFill/>
            <a:miter lim="800000"/>
            <a:headEnd/>
            <a:tailEnd/>
          </a:ln>
        </p:spPr>
        <p:txBody>
          <a:bodyPr wrap="square">
            <a:spAutoFit/>
          </a:bodyPr>
          <a:lstStyle/>
          <a:p>
            <a:r>
              <a:rPr lang="en-US" sz="1600" b="1" dirty="0"/>
              <a:t>oxygen</a:t>
            </a:r>
          </a:p>
        </p:txBody>
      </p:sp>
      <p:sp>
        <p:nvSpPr>
          <p:cNvPr id="2081" name="TextBox 89"/>
          <p:cNvSpPr txBox="1">
            <a:spLocks noChangeArrowheads="1"/>
          </p:cNvSpPr>
          <p:nvPr/>
        </p:nvSpPr>
        <p:spPr bwMode="auto">
          <a:xfrm>
            <a:off x="7162800" y="4691390"/>
            <a:ext cx="1295400" cy="261610"/>
          </a:xfrm>
          <a:prstGeom prst="rect">
            <a:avLst/>
          </a:prstGeom>
          <a:noFill/>
          <a:ln w="9525">
            <a:noFill/>
            <a:miter lim="800000"/>
            <a:headEnd/>
            <a:tailEnd/>
          </a:ln>
        </p:spPr>
        <p:txBody>
          <a:bodyPr wrap="square">
            <a:spAutoFit/>
          </a:bodyPr>
          <a:lstStyle/>
          <a:p>
            <a:r>
              <a:rPr lang="en-US" sz="1100" dirty="0"/>
              <a:t>(From </a:t>
            </a:r>
            <a:r>
              <a:rPr lang="en-US" sz="1100" dirty="0" smtClean="0"/>
              <a:t>flame to air )</a:t>
            </a:r>
            <a:endParaRPr lang="en-US" sz="1100" dirty="0"/>
          </a:p>
        </p:txBody>
      </p:sp>
      <p:sp>
        <p:nvSpPr>
          <p:cNvPr id="2082" name="TextBox 90"/>
          <p:cNvSpPr txBox="1">
            <a:spLocks noChangeArrowheads="1"/>
          </p:cNvSpPr>
          <p:nvPr/>
        </p:nvSpPr>
        <p:spPr bwMode="auto">
          <a:xfrm>
            <a:off x="7162800" y="3492910"/>
            <a:ext cx="1295400" cy="261610"/>
          </a:xfrm>
          <a:prstGeom prst="rect">
            <a:avLst/>
          </a:prstGeom>
          <a:noFill/>
          <a:ln w="9525">
            <a:noFill/>
            <a:miter lim="800000"/>
            <a:headEnd/>
            <a:tailEnd/>
          </a:ln>
        </p:spPr>
        <p:txBody>
          <a:bodyPr wrap="square">
            <a:spAutoFit/>
          </a:bodyPr>
          <a:lstStyle/>
          <a:p>
            <a:r>
              <a:rPr lang="en-US" sz="1100" dirty="0"/>
              <a:t>(From </a:t>
            </a:r>
            <a:r>
              <a:rPr lang="en-US" sz="1100" dirty="0" smtClean="0"/>
              <a:t>flame to air)</a:t>
            </a:r>
            <a:endParaRPr lang="en-US" sz="1100" dirty="0"/>
          </a:p>
        </p:txBody>
      </p:sp>
      <p:sp>
        <p:nvSpPr>
          <p:cNvPr id="2083" name="TextBox 92"/>
          <p:cNvSpPr txBox="1">
            <a:spLocks noChangeArrowheads="1"/>
          </p:cNvSpPr>
          <p:nvPr/>
        </p:nvSpPr>
        <p:spPr bwMode="auto">
          <a:xfrm>
            <a:off x="1752600" y="4648200"/>
            <a:ext cx="1295400" cy="261610"/>
          </a:xfrm>
          <a:prstGeom prst="rect">
            <a:avLst/>
          </a:prstGeom>
          <a:noFill/>
          <a:ln w="9525">
            <a:noFill/>
            <a:miter lim="800000"/>
            <a:headEnd/>
            <a:tailEnd/>
          </a:ln>
        </p:spPr>
        <p:txBody>
          <a:bodyPr wrap="square">
            <a:spAutoFit/>
          </a:bodyPr>
          <a:lstStyle/>
          <a:p>
            <a:r>
              <a:rPr lang="en-US" sz="1100" dirty="0"/>
              <a:t>(From </a:t>
            </a:r>
            <a:r>
              <a:rPr lang="en-US" sz="1100" dirty="0" smtClean="0"/>
              <a:t>air </a:t>
            </a:r>
            <a:r>
              <a:rPr lang="en-US" sz="1100" dirty="0"/>
              <a:t>to </a:t>
            </a:r>
            <a:r>
              <a:rPr lang="en-US" sz="1100" dirty="0" smtClean="0"/>
              <a:t>flame )</a:t>
            </a:r>
            <a:endParaRPr lang="en-US" sz="1100" dirty="0"/>
          </a:p>
        </p:txBody>
      </p:sp>
      <p:sp>
        <p:nvSpPr>
          <p:cNvPr id="2084" name="TextBox 93"/>
          <p:cNvSpPr txBox="1">
            <a:spLocks noChangeArrowheads="1"/>
          </p:cNvSpPr>
          <p:nvPr/>
        </p:nvSpPr>
        <p:spPr bwMode="auto">
          <a:xfrm>
            <a:off x="1676400" y="3429000"/>
            <a:ext cx="1371600" cy="430887"/>
          </a:xfrm>
          <a:prstGeom prst="rect">
            <a:avLst/>
          </a:prstGeom>
          <a:noFill/>
          <a:ln w="9525">
            <a:noFill/>
            <a:miter lim="800000"/>
            <a:headEnd/>
            <a:tailEnd/>
          </a:ln>
        </p:spPr>
        <p:txBody>
          <a:bodyPr wrap="square">
            <a:spAutoFit/>
          </a:bodyPr>
          <a:lstStyle/>
          <a:p>
            <a:r>
              <a:rPr lang="en-US" sz="1100" dirty="0" smtClean="0"/>
              <a:t>(from wick (liquid) to flame (vapor))</a:t>
            </a:r>
            <a:endParaRPr lang="en-US" sz="1100" dirty="0"/>
          </a:p>
        </p:txBody>
      </p:sp>
      <p:sp>
        <p:nvSpPr>
          <p:cNvPr id="146" name="TextBox 92"/>
          <p:cNvSpPr txBox="1">
            <a:spLocks noChangeArrowheads="1"/>
          </p:cNvSpPr>
          <p:nvPr/>
        </p:nvSpPr>
        <p:spPr bwMode="auto">
          <a:xfrm rot="16200000">
            <a:off x="-239713" y="3825199"/>
            <a:ext cx="941091" cy="461665"/>
          </a:xfrm>
          <a:prstGeom prst="rect">
            <a:avLst/>
          </a:prstGeom>
          <a:noFill/>
          <a:ln w="9525">
            <a:noFill/>
            <a:miter lim="800000"/>
            <a:headEnd/>
            <a:tailEnd/>
          </a:ln>
        </p:spPr>
        <p:txBody>
          <a:bodyPr wrap="none">
            <a:spAutoFit/>
          </a:bodyPr>
          <a:lstStyle/>
          <a:p>
            <a:r>
              <a:rPr lang="en-US" sz="2400" b="1" u="sng" dirty="0" smtClean="0"/>
              <a:t>scales</a:t>
            </a:r>
            <a:endParaRPr lang="en-US" sz="2400" b="1" u="sng" dirty="0"/>
          </a:p>
        </p:txBody>
      </p:sp>
      <p:cxnSp>
        <p:nvCxnSpPr>
          <p:cNvPr id="148" name="Straight Connector 147"/>
          <p:cNvCxnSpPr/>
          <p:nvPr/>
        </p:nvCxnSpPr>
        <p:spPr>
          <a:xfrm>
            <a:off x="609600" y="8382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457200" y="304800"/>
            <a:ext cx="8382000" cy="461665"/>
          </a:xfrm>
          <a:prstGeom prst="rect">
            <a:avLst/>
          </a:prstGeom>
          <a:noFill/>
        </p:spPr>
        <p:txBody>
          <a:bodyPr wrap="square" rtlCol="0">
            <a:spAutoFit/>
          </a:bodyPr>
          <a:lstStyle/>
          <a:p>
            <a:r>
              <a:rPr lang="en-US" sz="2400" b="1" dirty="0" smtClean="0"/>
              <a:t>Matter transformation of ethanol burning at macroscopic world</a:t>
            </a:r>
            <a:endParaRPr lang="en-US" sz="2400" b="1" dirty="0"/>
          </a:p>
        </p:txBody>
      </p:sp>
      <p:pic>
        <p:nvPicPr>
          <p:cNvPr id="83" name="Picture 15" descr="ethanol burner.jpg"/>
          <p:cNvPicPr>
            <a:picLocks noChangeAspect="1"/>
          </p:cNvPicPr>
          <p:nvPr/>
        </p:nvPicPr>
        <p:blipFill>
          <a:blip r:embed="rId3" cstate="print"/>
          <a:srcRect/>
          <a:stretch>
            <a:fillRect/>
          </a:stretch>
        </p:blipFill>
        <p:spPr bwMode="auto">
          <a:xfrm>
            <a:off x="3810000" y="2514599"/>
            <a:ext cx="1447800" cy="2038957"/>
          </a:xfrm>
          <a:prstGeom prst="rect">
            <a:avLst/>
          </a:prstGeom>
          <a:noFill/>
          <a:ln w="9525">
            <a:noFill/>
            <a:miter lim="800000"/>
            <a:headEnd/>
            <a:tailEnd/>
          </a:ln>
        </p:spPr>
      </p:pic>
      <p:sp>
        <p:nvSpPr>
          <p:cNvPr id="85" name="Rectangle 84"/>
          <p:cNvSpPr/>
          <p:nvPr/>
        </p:nvSpPr>
        <p:spPr>
          <a:xfrm>
            <a:off x="1600200" y="1600200"/>
            <a:ext cx="7010400" cy="396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88"/>
          <p:cNvSpPr txBox="1">
            <a:spLocks noChangeArrowheads="1"/>
          </p:cNvSpPr>
          <p:nvPr/>
        </p:nvSpPr>
        <p:spPr bwMode="auto">
          <a:xfrm>
            <a:off x="1944390" y="5971400"/>
            <a:ext cx="2861681" cy="307777"/>
          </a:xfrm>
          <a:prstGeom prst="rect">
            <a:avLst/>
          </a:prstGeom>
          <a:noFill/>
          <a:ln w="9525">
            <a:noFill/>
            <a:miter lim="800000"/>
            <a:headEnd/>
            <a:tailEnd/>
          </a:ln>
        </p:spPr>
        <p:txBody>
          <a:bodyPr wrap="none">
            <a:spAutoFit/>
          </a:bodyPr>
          <a:lstStyle/>
          <a:p>
            <a:r>
              <a:rPr lang="en-US" sz="1400" dirty="0">
                <a:hlinkClick r:id="rId4" action="ppaction://hlinksldjump"/>
              </a:rPr>
              <a:t>Material </a:t>
            </a:r>
            <a:r>
              <a:rPr lang="en-US" sz="1400" dirty="0" smtClean="0">
                <a:hlinkClick r:id="rId4" action="ppaction://hlinksldjump"/>
              </a:rPr>
              <a:t>identity and transformation</a:t>
            </a:r>
            <a:endParaRPr lang="en-US" sz="1400" dirty="0"/>
          </a:p>
        </p:txBody>
      </p:sp>
      <p:sp>
        <p:nvSpPr>
          <p:cNvPr id="60" name="TextBox 90"/>
          <p:cNvSpPr txBox="1">
            <a:spLocks noChangeArrowheads="1"/>
          </p:cNvSpPr>
          <p:nvPr/>
        </p:nvSpPr>
        <p:spPr bwMode="auto">
          <a:xfrm>
            <a:off x="1680865" y="5742800"/>
            <a:ext cx="702885" cy="307777"/>
          </a:xfrm>
          <a:prstGeom prst="rect">
            <a:avLst/>
          </a:prstGeom>
          <a:noFill/>
          <a:ln w="9525">
            <a:noFill/>
            <a:miter lim="800000"/>
            <a:headEnd/>
            <a:tailEnd/>
          </a:ln>
        </p:spPr>
        <p:txBody>
          <a:bodyPr wrap="none">
            <a:spAutoFit/>
          </a:bodyPr>
          <a:lstStyle/>
          <a:p>
            <a:r>
              <a:rPr lang="en-US" sz="1400" b="1" u="sng" dirty="0"/>
              <a:t>Matter</a:t>
            </a:r>
          </a:p>
        </p:txBody>
      </p:sp>
      <p:sp>
        <p:nvSpPr>
          <p:cNvPr id="61" name="TextBox 94"/>
          <p:cNvSpPr txBox="1">
            <a:spLocks noChangeArrowheads="1"/>
          </p:cNvSpPr>
          <p:nvPr/>
        </p:nvSpPr>
        <p:spPr bwMode="auto">
          <a:xfrm>
            <a:off x="1680865" y="6202977"/>
            <a:ext cx="690702" cy="307777"/>
          </a:xfrm>
          <a:prstGeom prst="rect">
            <a:avLst/>
          </a:prstGeom>
          <a:noFill/>
          <a:ln w="9525">
            <a:noFill/>
            <a:miter lim="800000"/>
            <a:headEnd/>
            <a:tailEnd/>
          </a:ln>
        </p:spPr>
        <p:txBody>
          <a:bodyPr wrap="none">
            <a:spAutoFit/>
          </a:bodyPr>
          <a:lstStyle/>
          <a:p>
            <a:r>
              <a:rPr lang="en-US" sz="1400" b="1" u="sng" dirty="0"/>
              <a:t>Energy</a:t>
            </a:r>
          </a:p>
        </p:txBody>
      </p:sp>
      <p:sp>
        <p:nvSpPr>
          <p:cNvPr id="62" name="Rectangle 61"/>
          <p:cNvSpPr/>
          <p:nvPr/>
        </p:nvSpPr>
        <p:spPr>
          <a:xfrm>
            <a:off x="1825328" y="601902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3" name="TextBox 102"/>
          <p:cNvSpPr txBox="1">
            <a:spLocks noChangeArrowheads="1"/>
          </p:cNvSpPr>
          <p:nvPr/>
        </p:nvSpPr>
        <p:spPr bwMode="auto">
          <a:xfrm>
            <a:off x="1909465" y="6460152"/>
            <a:ext cx="2594172" cy="307777"/>
          </a:xfrm>
          <a:prstGeom prst="rect">
            <a:avLst/>
          </a:prstGeom>
          <a:noFill/>
          <a:ln w="9525">
            <a:noFill/>
            <a:miter lim="800000"/>
            <a:headEnd/>
            <a:tailEnd/>
          </a:ln>
        </p:spPr>
        <p:txBody>
          <a:bodyPr wrap="none">
            <a:spAutoFit/>
          </a:bodyPr>
          <a:lstStyle/>
          <a:p>
            <a:r>
              <a:rPr lang="en-US" sz="1400" dirty="0">
                <a:hlinkClick r:id="rId5" action="ppaction://hlinksldjump"/>
              </a:rPr>
              <a:t>Energy </a:t>
            </a:r>
            <a:r>
              <a:rPr lang="en-US" sz="1400" dirty="0" smtClean="0">
                <a:hlinkClick r:id="rId5" action="ppaction://hlinksldjump"/>
              </a:rPr>
              <a:t>forms and transformation</a:t>
            </a:r>
            <a:endParaRPr lang="en-US" sz="1400" dirty="0"/>
          </a:p>
        </p:txBody>
      </p:sp>
      <p:grpSp>
        <p:nvGrpSpPr>
          <p:cNvPr id="64" name="Group 113"/>
          <p:cNvGrpSpPr>
            <a:grpSpLocks/>
          </p:cNvGrpSpPr>
          <p:nvPr/>
        </p:nvGrpSpPr>
        <p:grpSpPr bwMode="auto">
          <a:xfrm>
            <a:off x="1830090" y="6019025"/>
            <a:ext cx="152400" cy="152400"/>
            <a:chOff x="6019800" y="304800"/>
            <a:chExt cx="152400" cy="152401"/>
          </a:xfrm>
        </p:grpSpPr>
        <p:cxnSp>
          <p:nvCxnSpPr>
            <p:cNvPr id="65" name="Straight Connector 64"/>
            <p:cNvCxnSpPr/>
            <p:nvPr/>
          </p:nvCxnSpPr>
          <p:spPr>
            <a:xfrm rot="16200000" flipH="1">
              <a:off x="6019800" y="304800"/>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6019800" y="304800"/>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bwMode="auto">
          <a:xfrm>
            <a:off x="1828503" y="6501427"/>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72" name="TextBox 104"/>
          <p:cNvSpPr txBox="1">
            <a:spLocks noChangeArrowheads="1"/>
          </p:cNvSpPr>
          <p:nvPr/>
        </p:nvSpPr>
        <p:spPr bwMode="auto">
          <a:xfrm>
            <a:off x="4995863" y="5971400"/>
            <a:ext cx="1536896" cy="307777"/>
          </a:xfrm>
          <a:prstGeom prst="rect">
            <a:avLst/>
          </a:prstGeom>
          <a:noFill/>
          <a:ln w="9525">
            <a:noFill/>
            <a:miter lim="800000"/>
            <a:headEnd/>
            <a:tailEnd/>
          </a:ln>
        </p:spPr>
        <p:txBody>
          <a:bodyPr wrap="none">
            <a:spAutoFit/>
          </a:bodyPr>
          <a:lstStyle/>
          <a:p>
            <a:r>
              <a:rPr lang="en-US" sz="1400" dirty="0">
                <a:hlinkClick r:id="rId6" action="ppaction://hlinksldjump"/>
              </a:rPr>
              <a:t>Matter </a:t>
            </a:r>
            <a:r>
              <a:rPr lang="en-US" sz="1400" dirty="0" smtClean="0">
                <a:hlinkClick r:id="rId6" action="ppaction://hlinksldjump"/>
              </a:rPr>
              <a:t>Movement</a:t>
            </a:r>
            <a:endParaRPr lang="en-US" sz="1400" dirty="0"/>
          </a:p>
        </p:txBody>
      </p:sp>
      <p:sp>
        <p:nvSpPr>
          <p:cNvPr id="74" name="Rectangle 73"/>
          <p:cNvSpPr/>
          <p:nvPr/>
        </p:nvSpPr>
        <p:spPr bwMode="auto">
          <a:xfrm>
            <a:off x="4876800" y="60380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92" name="TextBox 104"/>
          <p:cNvSpPr txBox="1">
            <a:spLocks noChangeArrowheads="1"/>
          </p:cNvSpPr>
          <p:nvPr/>
        </p:nvSpPr>
        <p:spPr bwMode="auto">
          <a:xfrm>
            <a:off x="6596063" y="6172200"/>
            <a:ext cx="828881" cy="307777"/>
          </a:xfrm>
          <a:prstGeom prst="rect">
            <a:avLst/>
          </a:prstGeom>
          <a:noFill/>
          <a:ln w="9525">
            <a:noFill/>
            <a:miter lim="800000"/>
            <a:headEnd/>
            <a:tailEnd/>
          </a:ln>
        </p:spPr>
        <p:txBody>
          <a:bodyPr wrap="none">
            <a:spAutoFit/>
          </a:bodyPr>
          <a:lstStyle/>
          <a:p>
            <a:r>
              <a:rPr lang="en-US" sz="1400" dirty="0" smtClean="0">
                <a:hlinkClick r:id="rId7" action="ppaction://hlinksldjump"/>
              </a:rPr>
              <a:t>All filters</a:t>
            </a:r>
            <a:endParaRPr lang="en-US" sz="1400" dirty="0"/>
          </a:p>
        </p:txBody>
      </p:sp>
      <p:sp>
        <p:nvSpPr>
          <p:cNvPr id="96" name="Rectangle 95"/>
          <p:cNvSpPr/>
          <p:nvPr/>
        </p:nvSpPr>
        <p:spPr bwMode="auto">
          <a:xfrm>
            <a:off x="6477000" y="62388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cxnSp>
        <p:nvCxnSpPr>
          <p:cNvPr id="102" name="Straight Connector 101"/>
          <p:cNvCxnSpPr/>
          <p:nvPr/>
        </p:nvCxnSpPr>
        <p:spPr>
          <a:xfrm rot="5400000">
            <a:off x="956965" y="6241077"/>
            <a:ext cx="990600"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85465" y="6107668"/>
            <a:ext cx="1219200" cy="369332"/>
          </a:xfrm>
          <a:prstGeom prst="rect">
            <a:avLst/>
          </a:prstGeom>
          <a:noFill/>
        </p:spPr>
        <p:txBody>
          <a:bodyPr wrap="square" rtlCol="0">
            <a:spAutoFit/>
          </a:bodyPr>
          <a:lstStyle/>
          <a:p>
            <a:r>
              <a:rPr lang="en-US" b="1" dirty="0" smtClean="0"/>
              <a:t>Analyzing</a:t>
            </a:r>
            <a:endParaRPr lang="en-US" b="1" dirty="0"/>
          </a:p>
        </p:txBody>
      </p:sp>
      <p:sp>
        <p:nvSpPr>
          <p:cNvPr id="105" name="Rectangle 104"/>
          <p:cNvSpPr/>
          <p:nvPr/>
        </p:nvSpPr>
        <p:spPr>
          <a:xfrm>
            <a:off x="461665" y="5745777"/>
            <a:ext cx="700593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Bent Arrow 105">
            <a:hlinkClick r:id="rId8" action="ppaction://hlinksldjump"/>
          </p:cNvPr>
          <p:cNvSpPr/>
          <p:nvPr/>
        </p:nvSpPr>
        <p:spPr>
          <a:xfrm rot="10800000" flipH="1">
            <a:off x="8229600" y="6019800"/>
            <a:ext cx="685800" cy="6096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TextBox 106"/>
          <p:cNvSpPr txBox="1"/>
          <p:nvPr/>
        </p:nvSpPr>
        <p:spPr>
          <a:xfrm>
            <a:off x="8077200" y="6581001"/>
            <a:ext cx="1066800" cy="276999"/>
          </a:xfrm>
          <a:prstGeom prst="rect">
            <a:avLst/>
          </a:prstGeom>
          <a:noFill/>
        </p:spPr>
        <p:txBody>
          <a:bodyPr wrap="square" rtlCol="0">
            <a:spAutoFit/>
          </a:bodyPr>
          <a:lstStyle/>
          <a:p>
            <a:r>
              <a:rPr lang="en-US" sz="1200" b="1" dirty="0" smtClean="0"/>
              <a:t>Back to blank</a:t>
            </a:r>
            <a:endParaRPr lang="en-US" sz="1200" b="1" dirty="0"/>
          </a:p>
        </p:txBody>
      </p:sp>
      <p:grpSp>
        <p:nvGrpSpPr>
          <p:cNvPr id="49" name="Group 12"/>
          <p:cNvGrpSpPr>
            <a:grpSpLocks/>
          </p:cNvGrpSpPr>
          <p:nvPr/>
        </p:nvGrpSpPr>
        <p:grpSpPr bwMode="auto">
          <a:xfrm rot="16200000">
            <a:off x="-1024235" y="3269277"/>
            <a:ext cx="3962400" cy="990600"/>
            <a:chOff x="3729316" y="457200"/>
            <a:chExt cx="2138083" cy="1371600"/>
          </a:xfrm>
        </p:grpSpPr>
        <p:sp>
          <p:nvSpPr>
            <p:cNvPr id="50" name="Rectangle 49"/>
            <p:cNvSpPr/>
            <p:nvPr/>
          </p:nvSpPr>
          <p:spPr>
            <a:xfrm>
              <a:off x="3729316" y="457200"/>
              <a:ext cx="416859"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Rectangle 52"/>
            <p:cNvSpPr/>
            <p:nvPr/>
          </p:nvSpPr>
          <p:spPr>
            <a:xfrm>
              <a:off x="4146175" y="457200"/>
              <a:ext cx="416859" cy="1371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4" name="Rectangle 53"/>
            <p:cNvSpPr/>
            <p:nvPr/>
          </p:nvSpPr>
          <p:spPr>
            <a:xfrm>
              <a:off x="4576481" y="457200"/>
              <a:ext cx="860612"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5" name="Rectangle 54"/>
            <p:cNvSpPr/>
            <p:nvPr/>
          </p:nvSpPr>
          <p:spPr>
            <a:xfrm>
              <a:off x="5437093" y="457200"/>
              <a:ext cx="43030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56" name="TextBox 120"/>
          <p:cNvSpPr txBox="1">
            <a:spLocks noChangeArrowheads="1"/>
          </p:cNvSpPr>
          <p:nvPr/>
        </p:nvSpPr>
        <p:spPr bwMode="auto">
          <a:xfrm>
            <a:off x="461665" y="5059977"/>
            <a:ext cx="990600" cy="523220"/>
          </a:xfrm>
          <a:prstGeom prst="rect">
            <a:avLst/>
          </a:prstGeom>
          <a:noFill/>
          <a:ln w="9525">
            <a:noFill/>
            <a:miter lim="800000"/>
            <a:headEnd/>
            <a:tailEnd/>
          </a:ln>
        </p:spPr>
        <p:txBody>
          <a:bodyPr wrap="square">
            <a:spAutoFit/>
          </a:bodyPr>
          <a:lstStyle/>
          <a:p>
            <a:pPr algn="ctr"/>
            <a:r>
              <a:rPr lang="en-US" sz="1400" b="1" dirty="0">
                <a:hlinkClick r:id="rId9" action="ppaction://hlinksldjump"/>
              </a:rPr>
              <a:t>Atomic molecular</a:t>
            </a:r>
            <a:endParaRPr lang="en-US" sz="1400" b="1" dirty="0"/>
          </a:p>
        </p:txBody>
      </p:sp>
      <p:sp>
        <p:nvSpPr>
          <p:cNvPr id="58" name="TextBox 122"/>
          <p:cNvSpPr txBox="1">
            <a:spLocks noChangeArrowheads="1"/>
          </p:cNvSpPr>
          <p:nvPr/>
        </p:nvSpPr>
        <p:spPr bwMode="auto">
          <a:xfrm>
            <a:off x="385465" y="3840777"/>
            <a:ext cx="1219200" cy="307777"/>
          </a:xfrm>
          <a:prstGeom prst="rect">
            <a:avLst/>
          </a:prstGeom>
          <a:noFill/>
          <a:ln w="9525">
            <a:noFill/>
            <a:miter lim="800000"/>
            <a:headEnd/>
            <a:tailEnd/>
          </a:ln>
        </p:spPr>
        <p:txBody>
          <a:bodyPr wrap="square">
            <a:spAutoFit/>
          </a:bodyPr>
          <a:lstStyle/>
          <a:p>
            <a:pPr algn="ctr"/>
            <a:r>
              <a:rPr lang="en-US" sz="1400" b="1" dirty="0"/>
              <a:t>Macroscopic</a:t>
            </a:r>
          </a:p>
        </p:txBody>
      </p:sp>
      <p:sp>
        <p:nvSpPr>
          <p:cNvPr id="67" name="TextBox 123"/>
          <p:cNvSpPr txBox="1">
            <a:spLocks noChangeArrowheads="1"/>
          </p:cNvSpPr>
          <p:nvPr/>
        </p:nvSpPr>
        <p:spPr bwMode="auto">
          <a:xfrm>
            <a:off x="461665" y="2011977"/>
            <a:ext cx="1066800" cy="307777"/>
          </a:xfrm>
          <a:prstGeom prst="rect">
            <a:avLst/>
          </a:prstGeom>
          <a:noFill/>
          <a:ln w="9525">
            <a:noFill/>
            <a:miter lim="800000"/>
            <a:headEnd/>
            <a:tailEnd/>
          </a:ln>
        </p:spPr>
        <p:txBody>
          <a:bodyPr wrap="square">
            <a:spAutoFit/>
          </a:bodyPr>
          <a:lstStyle/>
          <a:p>
            <a:pPr algn="ctr"/>
            <a:r>
              <a:rPr lang="en-US" sz="1400" b="1" dirty="0"/>
              <a:t>Large scale</a:t>
            </a:r>
          </a:p>
        </p:txBody>
      </p:sp>
      <p:pic>
        <p:nvPicPr>
          <p:cNvPr id="69" name="Picture 15" descr="ethanol burner.jpg"/>
          <p:cNvPicPr>
            <a:picLocks noChangeAspect="1"/>
          </p:cNvPicPr>
          <p:nvPr/>
        </p:nvPicPr>
        <p:blipFill>
          <a:blip r:embed="rId3" cstate="print"/>
          <a:srcRect/>
          <a:stretch>
            <a:fillRect/>
          </a:stretch>
        </p:blipFill>
        <p:spPr bwMode="auto">
          <a:xfrm>
            <a:off x="533400" y="2667000"/>
            <a:ext cx="798512" cy="1124556"/>
          </a:xfrm>
          <a:prstGeom prst="rect">
            <a:avLst/>
          </a:prstGeom>
          <a:noFill/>
          <a:ln w="9525">
            <a:noFill/>
            <a:miter lim="800000"/>
            <a:headEnd/>
            <a:tailEnd/>
          </a:ln>
        </p:spPr>
      </p:pic>
      <p:sp>
        <p:nvSpPr>
          <p:cNvPr id="70" name="TextBox 121"/>
          <p:cNvSpPr txBox="1">
            <a:spLocks noChangeArrowheads="1"/>
          </p:cNvSpPr>
          <p:nvPr/>
        </p:nvSpPr>
        <p:spPr bwMode="auto">
          <a:xfrm>
            <a:off x="381000" y="4492823"/>
            <a:ext cx="1143000" cy="307777"/>
          </a:xfrm>
          <a:prstGeom prst="rect">
            <a:avLst/>
          </a:prstGeom>
          <a:noFill/>
          <a:ln w="9525">
            <a:noFill/>
            <a:miter lim="800000"/>
            <a:headEnd/>
            <a:tailEnd/>
          </a:ln>
        </p:spPr>
        <p:txBody>
          <a:bodyPr wrap="square">
            <a:spAutoFit/>
          </a:bodyPr>
          <a:lstStyle/>
          <a:p>
            <a:pPr algn="ctr"/>
            <a:r>
              <a:rPr lang="en-US" sz="1400" b="1" dirty="0" smtClean="0"/>
              <a:t>Microscopic</a:t>
            </a:r>
            <a:endParaRPr lang="en-US" sz="1400" b="1" dirty="0"/>
          </a:p>
        </p:txBody>
      </p:sp>
    </p:spTree>
  </p:cSld>
  <p:clrMapOvr>
    <a:masterClrMapping/>
  </p:clrMapOvr>
  <p:transition xmlns:p14="http://schemas.microsoft.com/office/powerpoint/2010/main" advClick="0">
    <p:checke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3"/>
          <p:cNvSpPr txBox="1">
            <a:spLocks noChangeArrowheads="1"/>
          </p:cNvSpPr>
          <p:nvPr/>
        </p:nvSpPr>
        <p:spPr bwMode="auto">
          <a:xfrm>
            <a:off x="3276600" y="4505980"/>
            <a:ext cx="2662535" cy="523220"/>
          </a:xfrm>
          <a:prstGeom prst="rect">
            <a:avLst/>
          </a:prstGeom>
          <a:noFill/>
          <a:ln w="9525">
            <a:noFill/>
            <a:miter lim="800000"/>
            <a:headEnd/>
            <a:tailEnd/>
          </a:ln>
        </p:spPr>
        <p:txBody>
          <a:bodyPr wrap="square">
            <a:spAutoFit/>
          </a:bodyPr>
          <a:lstStyle/>
          <a:p>
            <a:r>
              <a:rPr lang="en-US" sz="2800" dirty="0" smtClean="0"/>
              <a:t>Ethanol burning</a:t>
            </a:r>
            <a:endParaRPr lang="en-US" sz="2800" dirty="0"/>
          </a:p>
        </p:txBody>
      </p:sp>
      <p:sp>
        <p:nvSpPr>
          <p:cNvPr id="15" name="Rectangle 14"/>
          <p:cNvSpPr/>
          <p:nvPr/>
        </p:nvSpPr>
        <p:spPr>
          <a:xfrm>
            <a:off x="7162800" y="318811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7162800" y="434340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3" name="AutoShape 2"/>
          <p:cNvSpPr>
            <a:spLocks noChangeArrowheads="1"/>
          </p:cNvSpPr>
          <p:nvPr/>
        </p:nvSpPr>
        <p:spPr bwMode="auto">
          <a:xfrm>
            <a:off x="3200400" y="2011977"/>
            <a:ext cx="3693659" cy="3398223"/>
          </a:xfrm>
          <a:prstGeom prst="rightArrow">
            <a:avLst>
              <a:gd name="adj1" fmla="val 75926"/>
              <a:gd name="adj2" fmla="val 37500"/>
            </a:avLst>
          </a:prstGeom>
          <a:noFill/>
          <a:ln w="38100">
            <a:solidFill>
              <a:srgbClr val="003300"/>
            </a:solidFill>
            <a:round/>
            <a:headEnd/>
            <a:tailEnd/>
          </a:ln>
        </p:spPr>
        <p:txBody>
          <a:bodyPr/>
          <a:lstStyle/>
          <a:p>
            <a:endParaRPr lang="en-US">
              <a:latin typeface="Calibri" pitchFamily="34" charset="0"/>
            </a:endParaRPr>
          </a:p>
        </p:txBody>
      </p:sp>
      <p:sp>
        <p:nvSpPr>
          <p:cNvPr id="51" name="Rectangle 50"/>
          <p:cNvSpPr/>
          <p:nvPr/>
        </p:nvSpPr>
        <p:spPr>
          <a:xfrm>
            <a:off x="1676400" y="3200400"/>
            <a:ext cx="12872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Rectangle 51"/>
          <p:cNvSpPr/>
          <p:nvPr/>
        </p:nvSpPr>
        <p:spPr>
          <a:xfrm>
            <a:off x="1752600" y="4343400"/>
            <a:ext cx="1211036"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8" name="TextBox 91"/>
          <p:cNvSpPr txBox="1">
            <a:spLocks noChangeArrowheads="1"/>
          </p:cNvSpPr>
          <p:nvPr/>
        </p:nvSpPr>
        <p:spPr bwMode="auto">
          <a:xfrm>
            <a:off x="7391400" y="3264310"/>
            <a:ext cx="762000" cy="369332"/>
          </a:xfrm>
          <a:prstGeom prst="rect">
            <a:avLst/>
          </a:prstGeom>
          <a:noFill/>
          <a:ln w="9525">
            <a:noFill/>
            <a:miter lim="800000"/>
            <a:headEnd/>
            <a:tailEnd/>
          </a:ln>
        </p:spPr>
        <p:txBody>
          <a:bodyPr wrap="square">
            <a:spAutoFit/>
          </a:bodyPr>
          <a:lstStyle/>
          <a:p>
            <a:r>
              <a:rPr lang="en-US" b="1" dirty="0"/>
              <a:t>water</a:t>
            </a:r>
          </a:p>
        </p:txBody>
      </p:sp>
      <p:sp>
        <p:nvSpPr>
          <p:cNvPr id="2065" name="TextBox 106"/>
          <p:cNvSpPr txBox="1">
            <a:spLocks noChangeArrowheads="1"/>
          </p:cNvSpPr>
          <p:nvPr/>
        </p:nvSpPr>
        <p:spPr bwMode="auto">
          <a:xfrm>
            <a:off x="7239000" y="4267200"/>
            <a:ext cx="1066800" cy="584775"/>
          </a:xfrm>
          <a:prstGeom prst="rect">
            <a:avLst/>
          </a:prstGeom>
          <a:noFill/>
          <a:ln w="9525">
            <a:noFill/>
            <a:miter lim="800000"/>
            <a:headEnd/>
            <a:tailEnd/>
          </a:ln>
        </p:spPr>
        <p:txBody>
          <a:bodyPr wrap="square">
            <a:spAutoFit/>
          </a:bodyPr>
          <a:lstStyle/>
          <a:p>
            <a:r>
              <a:rPr lang="en-US" sz="1600" b="1" dirty="0"/>
              <a:t>carbon dioxide</a:t>
            </a:r>
          </a:p>
        </p:txBody>
      </p:sp>
      <p:sp>
        <p:nvSpPr>
          <p:cNvPr id="2066" name="TextBox 110"/>
          <p:cNvSpPr txBox="1">
            <a:spLocks noChangeArrowheads="1"/>
          </p:cNvSpPr>
          <p:nvPr/>
        </p:nvSpPr>
        <p:spPr bwMode="auto">
          <a:xfrm>
            <a:off x="1905000" y="3200400"/>
            <a:ext cx="914400" cy="338554"/>
          </a:xfrm>
          <a:prstGeom prst="rect">
            <a:avLst/>
          </a:prstGeom>
          <a:noFill/>
          <a:ln w="9525">
            <a:noFill/>
            <a:miter lim="800000"/>
            <a:headEnd/>
            <a:tailEnd/>
          </a:ln>
        </p:spPr>
        <p:txBody>
          <a:bodyPr wrap="square">
            <a:spAutoFit/>
          </a:bodyPr>
          <a:lstStyle/>
          <a:p>
            <a:r>
              <a:rPr lang="en-US" sz="1600" b="1" dirty="0" smtClean="0"/>
              <a:t>Ethanol</a:t>
            </a:r>
            <a:endParaRPr lang="en-US" sz="1600" b="1" dirty="0"/>
          </a:p>
        </p:txBody>
      </p:sp>
      <p:sp>
        <p:nvSpPr>
          <p:cNvPr id="2067" name="TextBox 116"/>
          <p:cNvSpPr txBox="1">
            <a:spLocks noChangeArrowheads="1"/>
          </p:cNvSpPr>
          <p:nvPr/>
        </p:nvSpPr>
        <p:spPr bwMode="auto">
          <a:xfrm>
            <a:off x="1981200" y="4419600"/>
            <a:ext cx="838199" cy="338554"/>
          </a:xfrm>
          <a:prstGeom prst="rect">
            <a:avLst/>
          </a:prstGeom>
          <a:noFill/>
          <a:ln w="9525">
            <a:noFill/>
            <a:miter lim="800000"/>
            <a:headEnd/>
            <a:tailEnd/>
          </a:ln>
        </p:spPr>
        <p:txBody>
          <a:bodyPr wrap="square">
            <a:spAutoFit/>
          </a:bodyPr>
          <a:lstStyle/>
          <a:p>
            <a:r>
              <a:rPr lang="en-US" sz="1600" b="1" dirty="0"/>
              <a:t>oxygen</a:t>
            </a:r>
          </a:p>
        </p:txBody>
      </p:sp>
      <p:sp>
        <p:nvSpPr>
          <p:cNvPr id="2081" name="TextBox 89"/>
          <p:cNvSpPr txBox="1">
            <a:spLocks noChangeArrowheads="1"/>
          </p:cNvSpPr>
          <p:nvPr/>
        </p:nvSpPr>
        <p:spPr bwMode="auto">
          <a:xfrm>
            <a:off x="7162800" y="4691390"/>
            <a:ext cx="1295400" cy="261610"/>
          </a:xfrm>
          <a:prstGeom prst="rect">
            <a:avLst/>
          </a:prstGeom>
          <a:noFill/>
          <a:ln w="9525">
            <a:noFill/>
            <a:miter lim="800000"/>
            <a:headEnd/>
            <a:tailEnd/>
          </a:ln>
        </p:spPr>
        <p:txBody>
          <a:bodyPr wrap="square">
            <a:spAutoFit/>
          </a:bodyPr>
          <a:lstStyle/>
          <a:p>
            <a:r>
              <a:rPr lang="en-US" sz="1100" dirty="0"/>
              <a:t>(From </a:t>
            </a:r>
            <a:r>
              <a:rPr lang="en-US" sz="1100" dirty="0" smtClean="0"/>
              <a:t>flame to air )</a:t>
            </a:r>
            <a:endParaRPr lang="en-US" sz="1100" dirty="0"/>
          </a:p>
        </p:txBody>
      </p:sp>
      <p:sp>
        <p:nvSpPr>
          <p:cNvPr id="2082" name="TextBox 90"/>
          <p:cNvSpPr txBox="1">
            <a:spLocks noChangeArrowheads="1"/>
          </p:cNvSpPr>
          <p:nvPr/>
        </p:nvSpPr>
        <p:spPr bwMode="auto">
          <a:xfrm>
            <a:off x="7162800" y="3492910"/>
            <a:ext cx="1295400" cy="261610"/>
          </a:xfrm>
          <a:prstGeom prst="rect">
            <a:avLst/>
          </a:prstGeom>
          <a:noFill/>
          <a:ln w="9525">
            <a:noFill/>
            <a:miter lim="800000"/>
            <a:headEnd/>
            <a:tailEnd/>
          </a:ln>
        </p:spPr>
        <p:txBody>
          <a:bodyPr wrap="square">
            <a:spAutoFit/>
          </a:bodyPr>
          <a:lstStyle/>
          <a:p>
            <a:r>
              <a:rPr lang="en-US" sz="1100" dirty="0"/>
              <a:t>(From </a:t>
            </a:r>
            <a:r>
              <a:rPr lang="en-US" sz="1100" dirty="0" smtClean="0"/>
              <a:t>flame to air)</a:t>
            </a:r>
            <a:endParaRPr lang="en-US" sz="1100" dirty="0"/>
          </a:p>
        </p:txBody>
      </p:sp>
      <p:sp>
        <p:nvSpPr>
          <p:cNvPr id="2083" name="TextBox 92"/>
          <p:cNvSpPr txBox="1">
            <a:spLocks noChangeArrowheads="1"/>
          </p:cNvSpPr>
          <p:nvPr/>
        </p:nvSpPr>
        <p:spPr bwMode="auto">
          <a:xfrm>
            <a:off x="1752600" y="4648200"/>
            <a:ext cx="1295400" cy="261610"/>
          </a:xfrm>
          <a:prstGeom prst="rect">
            <a:avLst/>
          </a:prstGeom>
          <a:noFill/>
          <a:ln w="9525">
            <a:noFill/>
            <a:miter lim="800000"/>
            <a:headEnd/>
            <a:tailEnd/>
          </a:ln>
        </p:spPr>
        <p:txBody>
          <a:bodyPr wrap="square">
            <a:spAutoFit/>
          </a:bodyPr>
          <a:lstStyle/>
          <a:p>
            <a:r>
              <a:rPr lang="en-US" sz="1100" dirty="0"/>
              <a:t>(From </a:t>
            </a:r>
            <a:r>
              <a:rPr lang="en-US" sz="1100" dirty="0" smtClean="0"/>
              <a:t>air </a:t>
            </a:r>
            <a:r>
              <a:rPr lang="en-US" sz="1100" dirty="0"/>
              <a:t>to </a:t>
            </a:r>
            <a:r>
              <a:rPr lang="en-US" sz="1100" dirty="0" smtClean="0"/>
              <a:t>flame )</a:t>
            </a:r>
            <a:endParaRPr lang="en-US" sz="1100" dirty="0"/>
          </a:p>
        </p:txBody>
      </p:sp>
      <p:sp>
        <p:nvSpPr>
          <p:cNvPr id="2084" name="TextBox 93"/>
          <p:cNvSpPr txBox="1">
            <a:spLocks noChangeArrowheads="1"/>
          </p:cNvSpPr>
          <p:nvPr/>
        </p:nvSpPr>
        <p:spPr bwMode="auto">
          <a:xfrm>
            <a:off x="1676400" y="3429000"/>
            <a:ext cx="1371600" cy="430887"/>
          </a:xfrm>
          <a:prstGeom prst="rect">
            <a:avLst/>
          </a:prstGeom>
          <a:noFill/>
          <a:ln w="9525">
            <a:noFill/>
            <a:miter lim="800000"/>
            <a:headEnd/>
            <a:tailEnd/>
          </a:ln>
        </p:spPr>
        <p:txBody>
          <a:bodyPr wrap="square">
            <a:spAutoFit/>
          </a:bodyPr>
          <a:lstStyle/>
          <a:p>
            <a:r>
              <a:rPr lang="en-US" sz="1100" dirty="0" smtClean="0"/>
              <a:t>(from wick (liquid) to flame (vapor))</a:t>
            </a:r>
            <a:endParaRPr lang="en-US" sz="1100" dirty="0"/>
          </a:p>
        </p:txBody>
      </p:sp>
      <p:sp>
        <p:nvSpPr>
          <p:cNvPr id="2088" name="TextBox 91"/>
          <p:cNvSpPr txBox="1">
            <a:spLocks noChangeArrowheads="1"/>
          </p:cNvSpPr>
          <p:nvPr/>
        </p:nvSpPr>
        <p:spPr bwMode="auto">
          <a:xfrm>
            <a:off x="7239000" y="1828800"/>
            <a:ext cx="908277" cy="584775"/>
          </a:xfrm>
          <a:prstGeom prst="rect">
            <a:avLst/>
          </a:prstGeom>
          <a:noFill/>
          <a:ln w="9525">
            <a:noFill/>
            <a:miter lim="800000"/>
            <a:headEnd/>
            <a:tailEnd/>
          </a:ln>
        </p:spPr>
        <p:txBody>
          <a:bodyPr wrap="square">
            <a:spAutoFit/>
          </a:bodyPr>
          <a:lstStyle/>
          <a:p>
            <a:r>
              <a:rPr lang="en-US" sz="1600" b="1" dirty="0" smtClean="0"/>
              <a:t>Heat </a:t>
            </a:r>
            <a:r>
              <a:rPr lang="en-US" sz="1600" b="1" dirty="0"/>
              <a:t>energy</a:t>
            </a:r>
          </a:p>
        </p:txBody>
      </p:sp>
      <p:sp>
        <p:nvSpPr>
          <p:cNvPr id="2089" name="TextBox 113"/>
          <p:cNvSpPr txBox="1">
            <a:spLocks noChangeArrowheads="1"/>
          </p:cNvSpPr>
          <p:nvPr/>
        </p:nvSpPr>
        <p:spPr bwMode="auto">
          <a:xfrm>
            <a:off x="7239000" y="2286000"/>
            <a:ext cx="968829" cy="261610"/>
          </a:xfrm>
          <a:prstGeom prst="rect">
            <a:avLst/>
          </a:prstGeom>
          <a:noFill/>
          <a:ln w="9525">
            <a:noFill/>
            <a:miter lim="800000"/>
            <a:headEnd/>
            <a:tailEnd/>
          </a:ln>
        </p:spPr>
        <p:txBody>
          <a:bodyPr wrap="square">
            <a:spAutoFit/>
          </a:bodyPr>
          <a:lstStyle/>
          <a:p>
            <a:pPr algn="ctr"/>
            <a:r>
              <a:rPr lang="en-US" sz="1100" dirty="0" smtClean="0"/>
              <a:t>(in the air)</a:t>
            </a:r>
            <a:endParaRPr lang="en-US" sz="1100" dirty="0"/>
          </a:p>
        </p:txBody>
      </p:sp>
      <p:sp>
        <p:nvSpPr>
          <p:cNvPr id="117" name="32-Point Star 116"/>
          <p:cNvSpPr/>
          <p:nvPr/>
        </p:nvSpPr>
        <p:spPr>
          <a:xfrm>
            <a:off x="6934200" y="1752600"/>
            <a:ext cx="1524000" cy="914400"/>
          </a:xfrm>
          <a:prstGeom prst="star32">
            <a:avLst>
              <a:gd name="adj" fmla="val 435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6" name="TextBox 92"/>
          <p:cNvSpPr txBox="1">
            <a:spLocks noChangeArrowheads="1"/>
          </p:cNvSpPr>
          <p:nvPr/>
        </p:nvSpPr>
        <p:spPr bwMode="auto">
          <a:xfrm rot="16200000">
            <a:off x="-239713" y="3825199"/>
            <a:ext cx="941091" cy="461665"/>
          </a:xfrm>
          <a:prstGeom prst="rect">
            <a:avLst/>
          </a:prstGeom>
          <a:noFill/>
          <a:ln w="9525">
            <a:noFill/>
            <a:miter lim="800000"/>
            <a:headEnd/>
            <a:tailEnd/>
          </a:ln>
        </p:spPr>
        <p:txBody>
          <a:bodyPr wrap="none">
            <a:spAutoFit/>
          </a:bodyPr>
          <a:lstStyle/>
          <a:p>
            <a:r>
              <a:rPr lang="en-US" sz="2400" b="1" u="sng" dirty="0" smtClean="0"/>
              <a:t>scales</a:t>
            </a:r>
            <a:endParaRPr lang="en-US" sz="2400" b="1" u="sng" dirty="0"/>
          </a:p>
        </p:txBody>
      </p:sp>
      <p:sp>
        <p:nvSpPr>
          <p:cNvPr id="147" name="32-Point Star 146"/>
          <p:cNvSpPr/>
          <p:nvPr/>
        </p:nvSpPr>
        <p:spPr>
          <a:xfrm>
            <a:off x="1579987" y="3016045"/>
            <a:ext cx="1447800" cy="990600"/>
          </a:xfrm>
          <a:prstGeom prst="star32">
            <a:avLst>
              <a:gd name="adj" fmla="val 4356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48" name="Straight Connector 147"/>
          <p:cNvCxnSpPr/>
          <p:nvPr/>
        </p:nvCxnSpPr>
        <p:spPr>
          <a:xfrm>
            <a:off x="609600" y="8382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28600" y="228600"/>
            <a:ext cx="8534400" cy="523220"/>
          </a:xfrm>
          <a:prstGeom prst="rect">
            <a:avLst/>
          </a:prstGeom>
          <a:noFill/>
        </p:spPr>
        <p:txBody>
          <a:bodyPr wrap="square" rtlCol="0">
            <a:spAutoFit/>
          </a:bodyPr>
          <a:lstStyle/>
          <a:p>
            <a:r>
              <a:rPr lang="en-US" sz="2800" b="1" dirty="0" smtClean="0"/>
              <a:t>Transformation of ethanol burning at macroscopic world</a:t>
            </a:r>
            <a:endParaRPr lang="en-US" sz="2800" b="1" dirty="0"/>
          </a:p>
        </p:txBody>
      </p:sp>
      <p:pic>
        <p:nvPicPr>
          <p:cNvPr id="83" name="Picture 15" descr="ethanol burner.jpg"/>
          <p:cNvPicPr>
            <a:picLocks noChangeAspect="1"/>
          </p:cNvPicPr>
          <p:nvPr/>
        </p:nvPicPr>
        <p:blipFill>
          <a:blip r:embed="rId3" cstate="print"/>
          <a:srcRect/>
          <a:stretch>
            <a:fillRect/>
          </a:stretch>
        </p:blipFill>
        <p:spPr bwMode="auto">
          <a:xfrm>
            <a:off x="3810000" y="2514599"/>
            <a:ext cx="1447800" cy="2038957"/>
          </a:xfrm>
          <a:prstGeom prst="rect">
            <a:avLst/>
          </a:prstGeom>
          <a:noFill/>
          <a:ln w="9525">
            <a:noFill/>
            <a:miter lim="800000"/>
            <a:headEnd/>
            <a:tailEnd/>
          </a:ln>
        </p:spPr>
      </p:pic>
      <p:sp>
        <p:nvSpPr>
          <p:cNvPr id="85" name="Rectangle 84"/>
          <p:cNvSpPr/>
          <p:nvPr/>
        </p:nvSpPr>
        <p:spPr>
          <a:xfrm>
            <a:off x="1600200" y="1600200"/>
            <a:ext cx="7010400" cy="396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66"/>
          <p:cNvSpPr txBox="1">
            <a:spLocks noChangeArrowheads="1"/>
          </p:cNvSpPr>
          <p:nvPr/>
        </p:nvSpPr>
        <p:spPr bwMode="auto">
          <a:xfrm>
            <a:off x="3546209" y="2439285"/>
            <a:ext cx="2040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b="1" dirty="0" smtClean="0">
                <a:solidFill>
                  <a:srgbClr val="FF9900"/>
                </a:solidFill>
              </a:rPr>
              <a:t>Light and heat energy</a:t>
            </a:r>
          </a:p>
        </p:txBody>
      </p:sp>
      <p:sp>
        <p:nvSpPr>
          <p:cNvPr id="89" name="32-Point Star 88"/>
          <p:cNvSpPr/>
          <p:nvPr/>
        </p:nvSpPr>
        <p:spPr>
          <a:xfrm>
            <a:off x="3812058" y="2653843"/>
            <a:ext cx="1447800" cy="990600"/>
          </a:xfrm>
          <a:prstGeom prst="star32">
            <a:avLst>
              <a:gd name="adj" fmla="val 4356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1" name="TextBox 66"/>
          <p:cNvSpPr txBox="1">
            <a:spLocks noChangeArrowheads="1"/>
          </p:cNvSpPr>
          <p:nvPr/>
        </p:nvSpPr>
        <p:spPr bwMode="auto">
          <a:xfrm>
            <a:off x="1658849" y="2747062"/>
            <a:ext cx="1617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b="1" dirty="0" smtClean="0">
                <a:solidFill>
                  <a:srgbClr val="FF9900"/>
                </a:solidFill>
              </a:rPr>
              <a:t>Chemical energy</a:t>
            </a:r>
          </a:p>
        </p:txBody>
      </p:sp>
      <p:sp>
        <p:nvSpPr>
          <p:cNvPr id="162" name="Bent Arrow 161">
            <a:hlinkClick r:id="rId4" action="ppaction://hlinksldjump"/>
          </p:cNvPr>
          <p:cNvSpPr/>
          <p:nvPr/>
        </p:nvSpPr>
        <p:spPr>
          <a:xfrm rot="10800000" flipH="1">
            <a:off x="8229600" y="6019800"/>
            <a:ext cx="685800" cy="6096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p:cNvSpPr txBox="1"/>
          <p:nvPr/>
        </p:nvSpPr>
        <p:spPr>
          <a:xfrm>
            <a:off x="8077200" y="6581001"/>
            <a:ext cx="1066800" cy="276999"/>
          </a:xfrm>
          <a:prstGeom prst="rect">
            <a:avLst/>
          </a:prstGeom>
          <a:noFill/>
        </p:spPr>
        <p:txBody>
          <a:bodyPr wrap="square" rtlCol="0">
            <a:spAutoFit/>
          </a:bodyPr>
          <a:lstStyle/>
          <a:p>
            <a:r>
              <a:rPr lang="en-US" sz="1200" b="1" dirty="0" smtClean="0"/>
              <a:t>Back to blank</a:t>
            </a:r>
            <a:endParaRPr lang="en-US" sz="1200" b="1" dirty="0"/>
          </a:p>
        </p:txBody>
      </p:sp>
      <p:sp>
        <p:nvSpPr>
          <p:cNvPr id="164" name="TextBox 88"/>
          <p:cNvSpPr txBox="1">
            <a:spLocks noChangeArrowheads="1"/>
          </p:cNvSpPr>
          <p:nvPr/>
        </p:nvSpPr>
        <p:spPr bwMode="auto">
          <a:xfrm>
            <a:off x="1944390" y="5971400"/>
            <a:ext cx="2861681" cy="307777"/>
          </a:xfrm>
          <a:prstGeom prst="rect">
            <a:avLst/>
          </a:prstGeom>
          <a:noFill/>
          <a:ln w="9525">
            <a:noFill/>
            <a:miter lim="800000"/>
            <a:headEnd/>
            <a:tailEnd/>
          </a:ln>
        </p:spPr>
        <p:txBody>
          <a:bodyPr wrap="none">
            <a:spAutoFit/>
          </a:bodyPr>
          <a:lstStyle/>
          <a:p>
            <a:r>
              <a:rPr lang="en-US" sz="1400" dirty="0">
                <a:hlinkClick r:id="rId5" action="ppaction://hlinksldjump"/>
              </a:rPr>
              <a:t>Material </a:t>
            </a:r>
            <a:r>
              <a:rPr lang="en-US" sz="1400" dirty="0" smtClean="0">
                <a:hlinkClick r:id="rId5" action="ppaction://hlinksldjump"/>
              </a:rPr>
              <a:t>identity and transformation</a:t>
            </a:r>
            <a:endParaRPr lang="en-US" sz="1400" dirty="0"/>
          </a:p>
        </p:txBody>
      </p:sp>
      <p:sp>
        <p:nvSpPr>
          <p:cNvPr id="165" name="TextBox 90"/>
          <p:cNvSpPr txBox="1">
            <a:spLocks noChangeArrowheads="1"/>
          </p:cNvSpPr>
          <p:nvPr/>
        </p:nvSpPr>
        <p:spPr bwMode="auto">
          <a:xfrm>
            <a:off x="1680865" y="5742800"/>
            <a:ext cx="702885" cy="307777"/>
          </a:xfrm>
          <a:prstGeom prst="rect">
            <a:avLst/>
          </a:prstGeom>
          <a:noFill/>
          <a:ln w="9525">
            <a:noFill/>
            <a:miter lim="800000"/>
            <a:headEnd/>
            <a:tailEnd/>
          </a:ln>
        </p:spPr>
        <p:txBody>
          <a:bodyPr wrap="none">
            <a:spAutoFit/>
          </a:bodyPr>
          <a:lstStyle/>
          <a:p>
            <a:r>
              <a:rPr lang="en-US" sz="1400" b="1" u="sng" dirty="0"/>
              <a:t>Matter</a:t>
            </a:r>
          </a:p>
        </p:txBody>
      </p:sp>
      <p:sp>
        <p:nvSpPr>
          <p:cNvPr id="166" name="TextBox 94"/>
          <p:cNvSpPr txBox="1">
            <a:spLocks noChangeArrowheads="1"/>
          </p:cNvSpPr>
          <p:nvPr/>
        </p:nvSpPr>
        <p:spPr bwMode="auto">
          <a:xfrm>
            <a:off x="1680865" y="6202977"/>
            <a:ext cx="690702" cy="307777"/>
          </a:xfrm>
          <a:prstGeom prst="rect">
            <a:avLst/>
          </a:prstGeom>
          <a:noFill/>
          <a:ln w="9525">
            <a:noFill/>
            <a:miter lim="800000"/>
            <a:headEnd/>
            <a:tailEnd/>
          </a:ln>
        </p:spPr>
        <p:txBody>
          <a:bodyPr wrap="none">
            <a:spAutoFit/>
          </a:bodyPr>
          <a:lstStyle/>
          <a:p>
            <a:r>
              <a:rPr lang="en-US" sz="1400" b="1" u="sng" dirty="0"/>
              <a:t>Energy</a:t>
            </a:r>
          </a:p>
        </p:txBody>
      </p:sp>
      <p:sp>
        <p:nvSpPr>
          <p:cNvPr id="167" name="Rectangle 166"/>
          <p:cNvSpPr/>
          <p:nvPr/>
        </p:nvSpPr>
        <p:spPr>
          <a:xfrm>
            <a:off x="1825328" y="601902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68" name="TextBox 102"/>
          <p:cNvSpPr txBox="1">
            <a:spLocks noChangeArrowheads="1"/>
          </p:cNvSpPr>
          <p:nvPr/>
        </p:nvSpPr>
        <p:spPr bwMode="auto">
          <a:xfrm>
            <a:off x="1909465" y="6460152"/>
            <a:ext cx="2594172" cy="307777"/>
          </a:xfrm>
          <a:prstGeom prst="rect">
            <a:avLst/>
          </a:prstGeom>
          <a:noFill/>
          <a:ln w="9525">
            <a:noFill/>
            <a:miter lim="800000"/>
            <a:headEnd/>
            <a:tailEnd/>
          </a:ln>
        </p:spPr>
        <p:txBody>
          <a:bodyPr wrap="none">
            <a:spAutoFit/>
          </a:bodyPr>
          <a:lstStyle/>
          <a:p>
            <a:r>
              <a:rPr lang="en-US" sz="1400" dirty="0">
                <a:hlinkClick r:id="rId6" action="ppaction://hlinksldjump"/>
              </a:rPr>
              <a:t>Energy </a:t>
            </a:r>
            <a:r>
              <a:rPr lang="en-US" sz="1400" dirty="0" smtClean="0">
                <a:hlinkClick r:id="rId6" action="ppaction://hlinksldjump"/>
              </a:rPr>
              <a:t>forms and transformation</a:t>
            </a:r>
            <a:endParaRPr lang="en-US" sz="1400" dirty="0"/>
          </a:p>
        </p:txBody>
      </p:sp>
      <p:grpSp>
        <p:nvGrpSpPr>
          <p:cNvPr id="169" name="Group 113"/>
          <p:cNvGrpSpPr>
            <a:grpSpLocks/>
          </p:cNvGrpSpPr>
          <p:nvPr/>
        </p:nvGrpSpPr>
        <p:grpSpPr bwMode="auto">
          <a:xfrm>
            <a:off x="1830090" y="6019025"/>
            <a:ext cx="152400" cy="152400"/>
            <a:chOff x="6019800" y="304800"/>
            <a:chExt cx="152400" cy="152401"/>
          </a:xfrm>
        </p:grpSpPr>
        <p:cxnSp>
          <p:nvCxnSpPr>
            <p:cNvPr id="170" name="Straight Connector 169"/>
            <p:cNvCxnSpPr/>
            <p:nvPr/>
          </p:nvCxnSpPr>
          <p:spPr>
            <a:xfrm rot="16200000" flipH="1">
              <a:off x="6019800" y="304800"/>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6019800" y="304800"/>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2" name="Group 70"/>
          <p:cNvGrpSpPr>
            <a:grpSpLocks/>
          </p:cNvGrpSpPr>
          <p:nvPr/>
        </p:nvGrpSpPr>
        <p:grpSpPr bwMode="auto">
          <a:xfrm>
            <a:off x="1828503" y="6501427"/>
            <a:ext cx="157162" cy="158750"/>
            <a:chOff x="7848600" y="944563"/>
            <a:chExt cx="157163" cy="158750"/>
          </a:xfrm>
        </p:grpSpPr>
        <p:sp>
          <p:nvSpPr>
            <p:cNvPr id="173" name="Rectangle 172"/>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174" name="Group 109"/>
            <p:cNvGrpSpPr>
              <a:grpSpLocks/>
            </p:cNvGrpSpPr>
            <p:nvPr/>
          </p:nvGrpSpPr>
          <p:grpSpPr bwMode="auto">
            <a:xfrm>
              <a:off x="7853362" y="950913"/>
              <a:ext cx="152401" cy="152400"/>
              <a:chOff x="6019799" y="304800"/>
              <a:chExt cx="152401" cy="152401"/>
            </a:xfrm>
          </p:grpSpPr>
          <p:cxnSp>
            <p:nvCxnSpPr>
              <p:cNvPr id="175" name="Straight Connector 174"/>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7" name="TextBox 104"/>
          <p:cNvSpPr txBox="1">
            <a:spLocks noChangeArrowheads="1"/>
          </p:cNvSpPr>
          <p:nvPr/>
        </p:nvSpPr>
        <p:spPr bwMode="auto">
          <a:xfrm>
            <a:off x="4995863" y="5971400"/>
            <a:ext cx="1536896" cy="307777"/>
          </a:xfrm>
          <a:prstGeom prst="rect">
            <a:avLst/>
          </a:prstGeom>
          <a:noFill/>
          <a:ln w="9525">
            <a:noFill/>
            <a:miter lim="800000"/>
            <a:headEnd/>
            <a:tailEnd/>
          </a:ln>
        </p:spPr>
        <p:txBody>
          <a:bodyPr wrap="none">
            <a:spAutoFit/>
          </a:bodyPr>
          <a:lstStyle/>
          <a:p>
            <a:r>
              <a:rPr lang="en-US" sz="1400" dirty="0">
                <a:hlinkClick r:id="rId7" action="ppaction://hlinksldjump"/>
              </a:rPr>
              <a:t>Matter </a:t>
            </a:r>
            <a:r>
              <a:rPr lang="en-US" sz="1400" dirty="0" smtClean="0">
                <a:hlinkClick r:id="rId7" action="ppaction://hlinksldjump"/>
              </a:rPr>
              <a:t>Movement</a:t>
            </a:r>
            <a:endParaRPr lang="en-US" sz="1400" dirty="0"/>
          </a:p>
        </p:txBody>
      </p:sp>
      <p:grpSp>
        <p:nvGrpSpPr>
          <p:cNvPr id="178" name="Group 81"/>
          <p:cNvGrpSpPr>
            <a:grpSpLocks/>
          </p:cNvGrpSpPr>
          <p:nvPr/>
        </p:nvGrpSpPr>
        <p:grpSpPr bwMode="auto">
          <a:xfrm>
            <a:off x="4876800" y="6038075"/>
            <a:ext cx="157163" cy="158750"/>
            <a:chOff x="7848600" y="944563"/>
            <a:chExt cx="157163" cy="158750"/>
          </a:xfrm>
        </p:grpSpPr>
        <p:sp>
          <p:nvSpPr>
            <p:cNvPr id="179" name="Rectangle 178"/>
            <p:cNvSpPr/>
            <p:nvPr/>
          </p:nvSpPr>
          <p:spPr>
            <a:xfrm>
              <a:off x="7848600" y="944563"/>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180" name="Group 109"/>
            <p:cNvGrpSpPr>
              <a:grpSpLocks/>
            </p:cNvGrpSpPr>
            <p:nvPr/>
          </p:nvGrpSpPr>
          <p:grpSpPr bwMode="auto">
            <a:xfrm>
              <a:off x="7853364" y="950913"/>
              <a:ext cx="152400" cy="152400"/>
              <a:chOff x="6019801" y="304800"/>
              <a:chExt cx="152400" cy="152401"/>
            </a:xfrm>
          </p:grpSpPr>
          <p:cxnSp>
            <p:nvCxnSpPr>
              <p:cNvPr id="181" name="Straight Connector 180"/>
              <p:cNvCxnSpPr/>
              <p:nvPr/>
            </p:nvCxnSpPr>
            <p:spPr>
              <a:xfrm rot="16200000" flipH="1">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3" name="TextBox 104"/>
          <p:cNvSpPr txBox="1">
            <a:spLocks noChangeArrowheads="1"/>
          </p:cNvSpPr>
          <p:nvPr/>
        </p:nvSpPr>
        <p:spPr bwMode="auto">
          <a:xfrm>
            <a:off x="6596063" y="6172200"/>
            <a:ext cx="828881" cy="307777"/>
          </a:xfrm>
          <a:prstGeom prst="rect">
            <a:avLst/>
          </a:prstGeom>
          <a:noFill/>
          <a:ln w="9525">
            <a:noFill/>
            <a:miter lim="800000"/>
            <a:headEnd/>
            <a:tailEnd/>
          </a:ln>
        </p:spPr>
        <p:txBody>
          <a:bodyPr wrap="none">
            <a:spAutoFit/>
          </a:bodyPr>
          <a:lstStyle/>
          <a:p>
            <a:r>
              <a:rPr lang="en-US" sz="1400" dirty="0" smtClean="0">
                <a:hlinkClick r:id="rId8" action="ppaction://hlinksldjump"/>
              </a:rPr>
              <a:t>All filters</a:t>
            </a:r>
            <a:endParaRPr lang="en-US" sz="1400" dirty="0"/>
          </a:p>
        </p:txBody>
      </p:sp>
      <p:grpSp>
        <p:nvGrpSpPr>
          <p:cNvPr id="184" name="Group 87"/>
          <p:cNvGrpSpPr>
            <a:grpSpLocks/>
          </p:cNvGrpSpPr>
          <p:nvPr/>
        </p:nvGrpSpPr>
        <p:grpSpPr bwMode="auto">
          <a:xfrm>
            <a:off x="6477000" y="6238875"/>
            <a:ext cx="157163" cy="158750"/>
            <a:chOff x="7848600" y="944563"/>
            <a:chExt cx="157163" cy="158750"/>
          </a:xfrm>
        </p:grpSpPr>
        <p:sp>
          <p:nvSpPr>
            <p:cNvPr id="185" name="Rectangle 184"/>
            <p:cNvSpPr/>
            <p:nvPr/>
          </p:nvSpPr>
          <p:spPr>
            <a:xfrm>
              <a:off x="7848600" y="944563"/>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186" name="Group 109"/>
            <p:cNvGrpSpPr>
              <a:grpSpLocks/>
            </p:cNvGrpSpPr>
            <p:nvPr/>
          </p:nvGrpSpPr>
          <p:grpSpPr bwMode="auto">
            <a:xfrm>
              <a:off x="7853364" y="950913"/>
              <a:ext cx="152400" cy="152400"/>
              <a:chOff x="6019801" y="304800"/>
              <a:chExt cx="152400" cy="152401"/>
            </a:xfrm>
          </p:grpSpPr>
          <p:cxnSp>
            <p:nvCxnSpPr>
              <p:cNvPr id="187" name="Straight Connector 186"/>
              <p:cNvCxnSpPr/>
              <p:nvPr/>
            </p:nvCxnSpPr>
            <p:spPr>
              <a:xfrm rot="16200000" flipH="1">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9" name="Straight Connector 188"/>
          <p:cNvCxnSpPr/>
          <p:nvPr/>
        </p:nvCxnSpPr>
        <p:spPr>
          <a:xfrm rot="5400000">
            <a:off x="956965" y="6241077"/>
            <a:ext cx="990600"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385465" y="6107668"/>
            <a:ext cx="1219200" cy="369332"/>
          </a:xfrm>
          <a:prstGeom prst="rect">
            <a:avLst/>
          </a:prstGeom>
          <a:noFill/>
        </p:spPr>
        <p:txBody>
          <a:bodyPr wrap="square" rtlCol="0">
            <a:spAutoFit/>
          </a:bodyPr>
          <a:lstStyle/>
          <a:p>
            <a:r>
              <a:rPr lang="en-US" b="1" dirty="0" smtClean="0"/>
              <a:t>Analyzing</a:t>
            </a:r>
            <a:endParaRPr lang="en-US" b="1" dirty="0"/>
          </a:p>
        </p:txBody>
      </p:sp>
      <p:sp>
        <p:nvSpPr>
          <p:cNvPr id="191" name="Rectangle 190"/>
          <p:cNvSpPr/>
          <p:nvPr/>
        </p:nvSpPr>
        <p:spPr>
          <a:xfrm>
            <a:off x="461665" y="5745777"/>
            <a:ext cx="700593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12"/>
          <p:cNvGrpSpPr>
            <a:grpSpLocks/>
          </p:cNvGrpSpPr>
          <p:nvPr/>
        </p:nvGrpSpPr>
        <p:grpSpPr bwMode="auto">
          <a:xfrm rot="16200000">
            <a:off x="-1024235" y="3269277"/>
            <a:ext cx="3962400" cy="990600"/>
            <a:chOff x="3729316" y="457200"/>
            <a:chExt cx="2138083" cy="1371600"/>
          </a:xfrm>
        </p:grpSpPr>
        <p:sp>
          <p:nvSpPr>
            <p:cNvPr id="69" name="Rectangle 68"/>
            <p:cNvSpPr/>
            <p:nvPr/>
          </p:nvSpPr>
          <p:spPr>
            <a:xfrm>
              <a:off x="3729316" y="457200"/>
              <a:ext cx="416859"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0" name="Rectangle 69"/>
            <p:cNvSpPr/>
            <p:nvPr/>
          </p:nvSpPr>
          <p:spPr>
            <a:xfrm>
              <a:off x="4146175" y="457200"/>
              <a:ext cx="416859" cy="1371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1" name="Rectangle 70"/>
            <p:cNvSpPr/>
            <p:nvPr/>
          </p:nvSpPr>
          <p:spPr>
            <a:xfrm>
              <a:off x="4576481" y="457200"/>
              <a:ext cx="860612"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2" name="Rectangle 71"/>
            <p:cNvSpPr/>
            <p:nvPr/>
          </p:nvSpPr>
          <p:spPr>
            <a:xfrm>
              <a:off x="5437093" y="457200"/>
              <a:ext cx="43030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73" name="TextBox 120"/>
          <p:cNvSpPr txBox="1">
            <a:spLocks noChangeArrowheads="1"/>
          </p:cNvSpPr>
          <p:nvPr/>
        </p:nvSpPr>
        <p:spPr bwMode="auto">
          <a:xfrm>
            <a:off x="461665" y="5059977"/>
            <a:ext cx="990600" cy="523220"/>
          </a:xfrm>
          <a:prstGeom prst="rect">
            <a:avLst/>
          </a:prstGeom>
          <a:noFill/>
          <a:ln w="9525">
            <a:noFill/>
            <a:miter lim="800000"/>
            <a:headEnd/>
            <a:tailEnd/>
          </a:ln>
        </p:spPr>
        <p:txBody>
          <a:bodyPr wrap="square">
            <a:spAutoFit/>
          </a:bodyPr>
          <a:lstStyle/>
          <a:p>
            <a:pPr algn="ctr"/>
            <a:r>
              <a:rPr lang="en-US" sz="1400" b="1" dirty="0">
                <a:hlinkClick r:id="rId9" action="ppaction://hlinksldjump"/>
              </a:rPr>
              <a:t>Atomic molecular</a:t>
            </a:r>
            <a:endParaRPr lang="en-US" sz="1400" b="1" dirty="0"/>
          </a:p>
        </p:txBody>
      </p:sp>
      <p:sp>
        <p:nvSpPr>
          <p:cNvPr id="76" name="TextBox 122"/>
          <p:cNvSpPr txBox="1">
            <a:spLocks noChangeArrowheads="1"/>
          </p:cNvSpPr>
          <p:nvPr/>
        </p:nvSpPr>
        <p:spPr bwMode="auto">
          <a:xfrm>
            <a:off x="385465" y="3840777"/>
            <a:ext cx="1219200" cy="307777"/>
          </a:xfrm>
          <a:prstGeom prst="rect">
            <a:avLst/>
          </a:prstGeom>
          <a:noFill/>
          <a:ln w="9525">
            <a:noFill/>
            <a:miter lim="800000"/>
            <a:headEnd/>
            <a:tailEnd/>
          </a:ln>
        </p:spPr>
        <p:txBody>
          <a:bodyPr wrap="square">
            <a:spAutoFit/>
          </a:bodyPr>
          <a:lstStyle/>
          <a:p>
            <a:pPr algn="ctr"/>
            <a:r>
              <a:rPr lang="en-US" sz="1400" b="1" dirty="0"/>
              <a:t>Macroscopic</a:t>
            </a:r>
          </a:p>
        </p:txBody>
      </p:sp>
      <p:sp>
        <p:nvSpPr>
          <p:cNvPr id="77" name="TextBox 123"/>
          <p:cNvSpPr txBox="1">
            <a:spLocks noChangeArrowheads="1"/>
          </p:cNvSpPr>
          <p:nvPr/>
        </p:nvSpPr>
        <p:spPr bwMode="auto">
          <a:xfrm>
            <a:off x="461665" y="2011977"/>
            <a:ext cx="1066800" cy="307777"/>
          </a:xfrm>
          <a:prstGeom prst="rect">
            <a:avLst/>
          </a:prstGeom>
          <a:noFill/>
          <a:ln w="9525">
            <a:noFill/>
            <a:miter lim="800000"/>
            <a:headEnd/>
            <a:tailEnd/>
          </a:ln>
        </p:spPr>
        <p:txBody>
          <a:bodyPr wrap="square">
            <a:spAutoFit/>
          </a:bodyPr>
          <a:lstStyle/>
          <a:p>
            <a:pPr algn="ctr"/>
            <a:r>
              <a:rPr lang="en-US" sz="1400" b="1" dirty="0"/>
              <a:t>Large scale</a:t>
            </a:r>
          </a:p>
        </p:txBody>
      </p:sp>
      <p:pic>
        <p:nvPicPr>
          <p:cNvPr id="78" name="Picture 15" descr="ethanol burner.jpg"/>
          <p:cNvPicPr>
            <a:picLocks noChangeAspect="1"/>
          </p:cNvPicPr>
          <p:nvPr/>
        </p:nvPicPr>
        <p:blipFill>
          <a:blip r:embed="rId3" cstate="print"/>
          <a:srcRect/>
          <a:stretch>
            <a:fillRect/>
          </a:stretch>
        </p:blipFill>
        <p:spPr bwMode="auto">
          <a:xfrm>
            <a:off x="533400" y="2667000"/>
            <a:ext cx="798512" cy="1124556"/>
          </a:xfrm>
          <a:prstGeom prst="rect">
            <a:avLst/>
          </a:prstGeom>
          <a:noFill/>
          <a:ln w="9525">
            <a:noFill/>
            <a:miter lim="800000"/>
            <a:headEnd/>
            <a:tailEnd/>
          </a:ln>
        </p:spPr>
      </p:pic>
      <p:sp>
        <p:nvSpPr>
          <p:cNvPr id="75" name="TextBox 121"/>
          <p:cNvSpPr txBox="1">
            <a:spLocks noChangeArrowheads="1"/>
          </p:cNvSpPr>
          <p:nvPr/>
        </p:nvSpPr>
        <p:spPr bwMode="auto">
          <a:xfrm>
            <a:off x="381000" y="4492823"/>
            <a:ext cx="1143000" cy="307777"/>
          </a:xfrm>
          <a:prstGeom prst="rect">
            <a:avLst/>
          </a:prstGeom>
          <a:noFill/>
          <a:ln w="9525">
            <a:noFill/>
            <a:miter lim="800000"/>
            <a:headEnd/>
            <a:tailEnd/>
          </a:ln>
        </p:spPr>
        <p:txBody>
          <a:bodyPr wrap="square">
            <a:spAutoFit/>
          </a:bodyPr>
          <a:lstStyle/>
          <a:p>
            <a:pPr algn="ctr"/>
            <a:r>
              <a:rPr lang="en-US" sz="1400" b="1" dirty="0" smtClean="0"/>
              <a:t>Microscopic</a:t>
            </a:r>
            <a:endParaRPr lang="en-US" sz="1400" b="1" dirty="0"/>
          </a:p>
        </p:txBody>
      </p:sp>
    </p:spTree>
    <p:extLst>
      <p:ext uri="{BB962C8B-B14F-4D97-AF65-F5344CB8AC3E}">
        <p14:creationId xmlns:p14="http://schemas.microsoft.com/office/powerpoint/2010/main" val="2754498893"/>
      </p:ext>
    </p:extLst>
  </p:cSld>
  <p:clrMapOvr>
    <a:masterClrMapping/>
  </p:clrMapOvr>
  <p:transition xmlns:p14="http://schemas.microsoft.com/office/powerpoint/2010/main" advClick="0">
    <p:checke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902451" y="3276601"/>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6826250" y="4267200"/>
            <a:ext cx="1295401" cy="688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1" name="AutoShape 2"/>
          <p:cNvSpPr>
            <a:spLocks noChangeArrowheads="1"/>
          </p:cNvSpPr>
          <p:nvPr/>
        </p:nvSpPr>
        <p:spPr bwMode="auto">
          <a:xfrm>
            <a:off x="3352800" y="2209800"/>
            <a:ext cx="3276600" cy="3048000"/>
          </a:xfrm>
          <a:prstGeom prst="rightArrow">
            <a:avLst>
              <a:gd name="adj1" fmla="val 75926"/>
              <a:gd name="adj2" fmla="val 37495"/>
            </a:avLst>
          </a:prstGeom>
          <a:noFill/>
          <a:ln w="38100">
            <a:solidFill>
              <a:srgbClr val="003300"/>
            </a:solidFill>
            <a:round/>
            <a:headEnd/>
            <a:tailEnd/>
          </a:ln>
        </p:spPr>
        <p:txBody>
          <a:bodyPr/>
          <a:lstStyle/>
          <a:p>
            <a:endParaRPr lang="en-US">
              <a:latin typeface="Calibri" pitchFamily="34" charset="0"/>
            </a:endParaRPr>
          </a:p>
        </p:txBody>
      </p:sp>
      <p:sp>
        <p:nvSpPr>
          <p:cNvPr id="51" name="Rectangle 50"/>
          <p:cNvSpPr/>
          <p:nvPr/>
        </p:nvSpPr>
        <p:spPr>
          <a:xfrm>
            <a:off x="1752600" y="4419600"/>
            <a:ext cx="1371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Rectangle 51"/>
          <p:cNvSpPr/>
          <p:nvPr/>
        </p:nvSpPr>
        <p:spPr>
          <a:xfrm>
            <a:off x="1752600" y="3200400"/>
            <a:ext cx="1295400" cy="688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0" name="32-Point Star 109"/>
          <p:cNvSpPr/>
          <p:nvPr/>
        </p:nvSpPr>
        <p:spPr>
          <a:xfrm>
            <a:off x="1555750" y="1981200"/>
            <a:ext cx="1720850" cy="1066800"/>
          </a:xfrm>
          <a:prstGeom prst="star32">
            <a:avLst>
              <a:gd name="adj" fmla="val 4356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7" name="32-Point Star 116"/>
          <p:cNvSpPr/>
          <p:nvPr/>
        </p:nvSpPr>
        <p:spPr>
          <a:xfrm>
            <a:off x="6629400" y="2057400"/>
            <a:ext cx="1720850" cy="914400"/>
          </a:xfrm>
          <a:prstGeom prst="star32">
            <a:avLst>
              <a:gd name="adj" fmla="val 435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31" name="TextBox 102"/>
          <p:cNvSpPr txBox="1">
            <a:spLocks noChangeArrowheads="1"/>
          </p:cNvSpPr>
          <p:nvPr/>
        </p:nvSpPr>
        <p:spPr bwMode="auto">
          <a:xfrm>
            <a:off x="13944600" y="2009775"/>
            <a:ext cx="1098550" cy="276225"/>
          </a:xfrm>
          <a:prstGeom prst="rect">
            <a:avLst/>
          </a:prstGeom>
          <a:noFill/>
          <a:ln w="9525">
            <a:noFill/>
            <a:miter lim="800000"/>
            <a:headEnd/>
            <a:tailEnd/>
          </a:ln>
        </p:spPr>
        <p:txBody>
          <a:bodyPr wrap="none">
            <a:spAutoFit/>
          </a:bodyPr>
          <a:lstStyle/>
          <a:p>
            <a:r>
              <a:rPr lang="en-US" sz="1200"/>
              <a:t>Energy forms</a:t>
            </a:r>
          </a:p>
        </p:txBody>
      </p:sp>
      <p:sp>
        <p:nvSpPr>
          <p:cNvPr id="4133" name="TextBox 102"/>
          <p:cNvSpPr txBox="1">
            <a:spLocks noChangeArrowheads="1"/>
          </p:cNvSpPr>
          <p:nvPr/>
        </p:nvSpPr>
        <p:spPr bwMode="auto">
          <a:xfrm>
            <a:off x="15208250" y="2009775"/>
            <a:ext cx="1430338" cy="276225"/>
          </a:xfrm>
          <a:prstGeom prst="rect">
            <a:avLst/>
          </a:prstGeom>
          <a:noFill/>
          <a:ln w="9525">
            <a:noFill/>
            <a:miter lim="800000"/>
            <a:headEnd/>
            <a:tailEnd/>
          </a:ln>
        </p:spPr>
        <p:txBody>
          <a:bodyPr wrap="none">
            <a:spAutoFit/>
          </a:bodyPr>
          <a:lstStyle/>
          <a:p>
            <a:r>
              <a:rPr lang="en-US" sz="1200"/>
              <a:t>Energy movement</a:t>
            </a:r>
          </a:p>
        </p:txBody>
      </p:sp>
      <p:sp>
        <p:nvSpPr>
          <p:cNvPr id="93" name="Rectangle 92"/>
          <p:cNvSpPr/>
          <p:nvPr/>
        </p:nvSpPr>
        <p:spPr>
          <a:xfrm>
            <a:off x="15089188" y="2057400"/>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 name="Group 109"/>
          <p:cNvGrpSpPr>
            <a:grpSpLocks/>
          </p:cNvGrpSpPr>
          <p:nvPr/>
        </p:nvGrpSpPr>
        <p:grpSpPr bwMode="auto">
          <a:xfrm>
            <a:off x="15087600" y="2057400"/>
            <a:ext cx="152400" cy="152400"/>
            <a:chOff x="6019800" y="304800"/>
            <a:chExt cx="152400" cy="152401"/>
          </a:xfrm>
        </p:grpSpPr>
        <p:cxnSp>
          <p:nvCxnSpPr>
            <p:cNvPr id="122" name="Straight Connector 121"/>
            <p:cNvCxnSpPr/>
            <p:nvPr/>
          </p:nvCxnSpPr>
          <p:spPr>
            <a:xfrm rot="16200000" flipH="1">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23"/>
          <p:cNvGrpSpPr>
            <a:grpSpLocks/>
          </p:cNvGrpSpPr>
          <p:nvPr/>
        </p:nvGrpSpPr>
        <p:grpSpPr bwMode="auto">
          <a:xfrm>
            <a:off x="13863638" y="2051050"/>
            <a:ext cx="157162" cy="158750"/>
            <a:chOff x="7848600" y="944563"/>
            <a:chExt cx="157163" cy="158750"/>
          </a:xfrm>
        </p:grpSpPr>
        <p:sp>
          <p:nvSpPr>
            <p:cNvPr id="125" name="Rectangle 124"/>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4" name="Group 109"/>
            <p:cNvGrpSpPr>
              <a:grpSpLocks/>
            </p:cNvGrpSpPr>
            <p:nvPr/>
          </p:nvGrpSpPr>
          <p:grpSpPr bwMode="auto">
            <a:xfrm>
              <a:off x="7853364" y="950912"/>
              <a:ext cx="152400" cy="152400"/>
              <a:chOff x="6019801" y="304799"/>
              <a:chExt cx="152400" cy="152401"/>
            </a:xfrm>
          </p:grpSpPr>
          <p:cxnSp>
            <p:nvCxnSpPr>
              <p:cNvPr id="128" name="Straight Connector 127"/>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41" name="TextBox 104"/>
          <p:cNvSpPr txBox="1">
            <a:spLocks noChangeArrowheads="1"/>
          </p:cNvSpPr>
          <p:nvPr/>
        </p:nvSpPr>
        <p:spPr bwMode="auto">
          <a:xfrm>
            <a:off x="14009688" y="2286000"/>
            <a:ext cx="1736725" cy="276225"/>
          </a:xfrm>
          <a:prstGeom prst="rect">
            <a:avLst/>
          </a:prstGeom>
          <a:noFill/>
          <a:ln w="9525">
            <a:noFill/>
            <a:miter lim="800000"/>
            <a:headEnd/>
            <a:tailEnd/>
          </a:ln>
        </p:spPr>
        <p:txBody>
          <a:bodyPr wrap="none">
            <a:spAutoFit/>
          </a:bodyPr>
          <a:lstStyle/>
          <a:p>
            <a:r>
              <a:rPr lang="en-US" sz="1200"/>
              <a:t>Energy Transformation</a:t>
            </a:r>
          </a:p>
        </p:txBody>
      </p:sp>
      <p:grpSp>
        <p:nvGrpSpPr>
          <p:cNvPr id="5" name="Group 136"/>
          <p:cNvGrpSpPr>
            <a:grpSpLocks/>
          </p:cNvGrpSpPr>
          <p:nvPr/>
        </p:nvGrpSpPr>
        <p:grpSpPr bwMode="auto">
          <a:xfrm>
            <a:off x="13890625" y="2352675"/>
            <a:ext cx="157163" cy="158750"/>
            <a:chOff x="7848600" y="944563"/>
            <a:chExt cx="157163" cy="158750"/>
          </a:xfrm>
        </p:grpSpPr>
        <p:sp>
          <p:nvSpPr>
            <p:cNvPr id="138" name="Rectangle 137"/>
            <p:cNvSpPr/>
            <p:nvPr/>
          </p:nvSpPr>
          <p:spPr>
            <a:xfrm>
              <a:off x="7848600" y="944563"/>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6" name="Group 109"/>
            <p:cNvGrpSpPr>
              <a:grpSpLocks/>
            </p:cNvGrpSpPr>
            <p:nvPr/>
          </p:nvGrpSpPr>
          <p:grpSpPr bwMode="auto">
            <a:xfrm>
              <a:off x="7853364" y="950912"/>
              <a:ext cx="152400" cy="152400"/>
              <a:chOff x="6019801" y="304799"/>
              <a:chExt cx="152400" cy="152401"/>
            </a:xfrm>
          </p:grpSpPr>
          <p:cxnSp>
            <p:nvCxnSpPr>
              <p:cNvPr id="140" name="Straight Connector 139"/>
              <p:cNvCxnSpPr/>
              <p:nvPr/>
            </p:nvCxnSpPr>
            <p:spPr>
              <a:xfrm rot="16200000" flipH="1">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1" name="TextBox 88"/>
          <p:cNvSpPr txBox="1">
            <a:spLocks noChangeArrowheads="1"/>
          </p:cNvSpPr>
          <p:nvPr/>
        </p:nvSpPr>
        <p:spPr bwMode="auto">
          <a:xfrm>
            <a:off x="1944390" y="5971400"/>
            <a:ext cx="1408912" cy="307777"/>
          </a:xfrm>
          <a:prstGeom prst="rect">
            <a:avLst/>
          </a:prstGeom>
          <a:noFill/>
          <a:ln w="9525">
            <a:noFill/>
            <a:miter lim="800000"/>
            <a:headEnd/>
            <a:tailEnd/>
          </a:ln>
        </p:spPr>
        <p:txBody>
          <a:bodyPr wrap="none">
            <a:spAutoFit/>
          </a:bodyPr>
          <a:lstStyle/>
          <a:p>
            <a:r>
              <a:rPr lang="en-US" sz="1400" dirty="0">
                <a:hlinkClick r:id="rId3" action="ppaction://hlinksldjump"/>
              </a:rPr>
              <a:t>Material </a:t>
            </a:r>
            <a:r>
              <a:rPr lang="en-US" sz="1400" dirty="0" smtClean="0">
                <a:hlinkClick r:id="rId3" action="ppaction://hlinksldjump"/>
              </a:rPr>
              <a:t>identity</a:t>
            </a:r>
            <a:endParaRPr lang="en-US" sz="1400" dirty="0"/>
          </a:p>
        </p:txBody>
      </p:sp>
      <p:sp>
        <p:nvSpPr>
          <p:cNvPr id="73" name="TextBox 90"/>
          <p:cNvSpPr txBox="1">
            <a:spLocks noChangeArrowheads="1"/>
          </p:cNvSpPr>
          <p:nvPr/>
        </p:nvSpPr>
        <p:spPr bwMode="auto">
          <a:xfrm>
            <a:off x="1680865" y="5742800"/>
            <a:ext cx="702885" cy="307777"/>
          </a:xfrm>
          <a:prstGeom prst="rect">
            <a:avLst/>
          </a:prstGeom>
          <a:noFill/>
          <a:ln w="9525">
            <a:noFill/>
            <a:miter lim="800000"/>
            <a:headEnd/>
            <a:tailEnd/>
          </a:ln>
        </p:spPr>
        <p:txBody>
          <a:bodyPr wrap="none">
            <a:spAutoFit/>
          </a:bodyPr>
          <a:lstStyle/>
          <a:p>
            <a:r>
              <a:rPr lang="en-US" sz="1400" b="1" u="sng" dirty="0"/>
              <a:t>Matter</a:t>
            </a:r>
          </a:p>
        </p:txBody>
      </p:sp>
      <p:sp>
        <p:nvSpPr>
          <p:cNvPr id="74" name="TextBox 94"/>
          <p:cNvSpPr txBox="1">
            <a:spLocks noChangeArrowheads="1"/>
          </p:cNvSpPr>
          <p:nvPr/>
        </p:nvSpPr>
        <p:spPr bwMode="auto">
          <a:xfrm>
            <a:off x="1680865" y="6202977"/>
            <a:ext cx="690702" cy="307777"/>
          </a:xfrm>
          <a:prstGeom prst="rect">
            <a:avLst/>
          </a:prstGeom>
          <a:noFill/>
          <a:ln w="9525">
            <a:noFill/>
            <a:miter lim="800000"/>
            <a:headEnd/>
            <a:tailEnd/>
          </a:ln>
        </p:spPr>
        <p:txBody>
          <a:bodyPr wrap="none">
            <a:spAutoFit/>
          </a:bodyPr>
          <a:lstStyle/>
          <a:p>
            <a:r>
              <a:rPr lang="en-US" sz="1400" b="1" u="sng" dirty="0"/>
              <a:t>Energy</a:t>
            </a:r>
          </a:p>
        </p:txBody>
      </p:sp>
      <p:sp>
        <p:nvSpPr>
          <p:cNvPr id="75" name="Rectangle 74"/>
          <p:cNvSpPr/>
          <p:nvPr/>
        </p:nvSpPr>
        <p:spPr>
          <a:xfrm>
            <a:off x="1825328" y="601902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76" name="TextBox 102"/>
          <p:cNvSpPr txBox="1">
            <a:spLocks noChangeArrowheads="1"/>
          </p:cNvSpPr>
          <p:nvPr/>
        </p:nvSpPr>
        <p:spPr bwMode="auto">
          <a:xfrm>
            <a:off x="1909465" y="6460152"/>
            <a:ext cx="2597827" cy="307777"/>
          </a:xfrm>
          <a:prstGeom prst="rect">
            <a:avLst/>
          </a:prstGeom>
          <a:noFill/>
          <a:ln w="9525">
            <a:noFill/>
            <a:miter lim="800000"/>
            <a:headEnd/>
            <a:tailEnd/>
          </a:ln>
        </p:spPr>
        <p:txBody>
          <a:bodyPr wrap="none">
            <a:spAutoFit/>
          </a:bodyPr>
          <a:lstStyle/>
          <a:p>
            <a:r>
              <a:rPr lang="en-US" sz="1400" dirty="0">
                <a:hlinkClick r:id="rId4" action="ppaction://hlinksldjump"/>
              </a:rPr>
              <a:t>Energy </a:t>
            </a:r>
            <a:r>
              <a:rPr lang="en-US" sz="1400" dirty="0" smtClean="0">
                <a:hlinkClick r:id="rId4" action="ppaction://hlinksldjump"/>
              </a:rPr>
              <a:t>forms and transformation</a:t>
            </a:r>
            <a:endParaRPr lang="en-US" sz="1400" dirty="0"/>
          </a:p>
        </p:txBody>
      </p:sp>
      <p:sp>
        <p:nvSpPr>
          <p:cNvPr id="96" name="Rectangle 95"/>
          <p:cNvSpPr/>
          <p:nvPr/>
        </p:nvSpPr>
        <p:spPr bwMode="auto">
          <a:xfrm>
            <a:off x="1828503" y="6501427"/>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00" name="TextBox 104"/>
          <p:cNvSpPr txBox="1">
            <a:spLocks noChangeArrowheads="1"/>
          </p:cNvSpPr>
          <p:nvPr/>
        </p:nvSpPr>
        <p:spPr bwMode="auto">
          <a:xfrm>
            <a:off x="3503947" y="5971400"/>
            <a:ext cx="1830053" cy="307777"/>
          </a:xfrm>
          <a:prstGeom prst="rect">
            <a:avLst/>
          </a:prstGeom>
          <a:noFill/>
          <a:ln w="9525">
            <a:noFill/>
            <a:miter lim="800000"/>
            <a:headEnd/>
            <a:tailEnd/>
          </a:ln>
        </p:spPr>
        <p:txBody>
          <a:bodyPr wrap="none">
            <a:spAutoFit/>
          </a:bodyPr>
          <a:lstStyle/>
          <a:p>
            <a:r>
              <a:rPr lang="en-US" sz="1400" dirty="0">
                <a:hlinkClick r:id="rId5" action="ppaction://hlinksldjump"/>
              </a:rPr>
              <a:t>Matter </a:t>
            </a:r>
            <a:r>
              <a:rPr lang="en-US" sz="1400" dirty="0" smtClean="0">
                <a:hlinkClick r:id="rId5" action="ppaction://hlinksldjump"/>
              </a:rPr>
              <a:t>transformation</a:t>
            </a:r>
            <a:endParaRPr lang="en-US" sz="1400" dirty="0"/>
          </a:p>
        </p:txBody>
      </p:sp>
      <p:sp>
        <p:nvSpPr>
          <p:cNvPr id="103" name="Rectangle 102"/>
          <p:cNvSpPr/>
          <p:nvPr/>
        </p:nvSpPr>
        <p:spPr bwMode="auto">
          <a:xfrm>
            <a:off x="3384884" y="60380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07" name="TextBox 104"/>
          <p:cNvSpPr txBox="1">
            <a:spLocks noChangeArrowheads="1"/>
          </p:cNvSpPr>
          <p:nvPr/>
        </p:nvSpPr>
        <p:spPr bwMode="auto">
          <a:xfrm>
            <a:off x="5757863" y="6172200"/>
            <a:ext cx="828881" cy="307777"/>
          </a:xfrm>
          <a:prstGeom prst="rect">
            <a:avLst/>
          </a:prstGeom>
          <a:noFill/>
          <a:ln w="9525">
            <a:noFill/>
            <a:miter lim="800000"/>
            <a:headEnd/>
            <a:tailEnd/>
          </a:ln>
        </p:spPr>
        <p:txBody>
          <a:bodyPr wrap="none">
            <a:spAutoFit/>
          </a:bodyPr>
          <a:lstStyle/>
          <a:p>
            <a:r>
              <a:rPr lang="en-US" sz="1400" dirty="0" smtClean="0">
                <a:hlinkClick r:id="rId6" action="ppaction://hlinksldjump"/>
              </a:rPr>
              <a:t>All filters</a:t>
            </a:r>
            <a:endParaRPr lang="en-US" sz="1400" dirty="0"/>
          </a:p>
        </p:txBody>
      </p:sp>
      <p:sp>
        <p:nvSpPr>
          <p:cNvPr id="109" name="Rectangle 108"/>
          <p:cNvSpPr/>
          <p:nvPr/>
        </p:nvSpPr>
        <p:spPr bwMode="auto">
          <a:xfrm>
            <a:off x="5638800" y="62388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cxnSp>
        <p:nvCxnSpPr>
          <p:cNvPr id="116" name="Straight Connector 115"/>
          <p:cNvCxnSpPr/>
          <p:nvPr/>
        </p:nvCxnSpPr>
        <p:spPr>
          <a:xfrm rot="5400000">
            <a:off x="956965" y="6241077"/>
            <a:ext cx="990600"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385465" y="6107668"/>
            <a:ext cx="1219200" cy="369332"/>
          </a:xfrm>
          <a:prstGeom prst="rect">
            <a:avLst/>
          </a:prstGeom>
          <a:noFill/>
        </p:spPr>
        <p:txBody>
          <a:bodyPr wrap="square" rtlCol="0">
            <a:spAutoFit/>
          </a:bodyPr>
          <a:lstStyle/>
          <a:p>
            <a:r>
              <a:rPr lang="en-US" b="1" dirty="0" smtClean="0"/>
              <a:t>Analyzing</a:t>
            </a:r>
            <a:endParaRPr lang="en-US" b="1" dirty="0"/>
          </a:p>
        </p:txBody>
      </p:sp>
      <p:sp>
        <p:nvSpPr>
          <p:cNvPr id="119" name="Rectangle 118"/>
          <p:cNvSpPr/>
          <p:nvPr/>
        </p:nvSpPr>
        <p:spPr>
          <a:xfrm>
            <a:off x="461665" y="5745777"/>
            <a:ext cx="616773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92"/>
          <p:cNvSpPr txBox="1">
            <a:spLocks noChangeArrowheads="1"/>
          </p:cNvSpPr>
          <p:nvPr/>
        </p:nvSpPr>
        <p:spPr bwMode="auto">
          <a:xfrm rot="16200000">
            <a:off x="-239713" y="3825199"/>
            <a:ext cx="941091" cy="461665"/>
          </a:xfrm>
          <a:prstGeom prst="rect">
            <a:avLst/>
          </a:prstGeom>
          <a:noFill/>
          <a:ln w="9525">
            <a:noFill/>
            <a:miter lim="800000"/>
            <a:headEnd/>
            <a:tailEnd/>
          </a:ln>
        </p:spPr>
        <p:txBody>
          <a:bodyPr wrap="none">
            <a:spAutoFit/>
          </a:bodyPr>
          <a:lstStyle/>
          <a:p>
            <a:r>
              <a:rPr lang="en-US" sz="2400" b="1" u="sng" dirty="0" smtClean="0"/>
              <a:t>scales</a:t>
            </a:r>
            <a:endParaRPr lang="en-US" sz="2400" b="1" u="sng" dirty="0"/>
          </a:p>
        </p:txBody>
      </p:sp>
      <p:cxnSp>
        <p:nvCxnSpPr>
          <p:cNvPr id="143" name="Straight Connector 142"/>
          <p:cNvCxnSpPr/>
          <p:nvPr/>
        </p:nvCxnSpPr>
        <p:spPr>
          <a:xfrm>
            <a:off x="609600" y="7620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1524000" y="1676400"/>
            <a:ext cx="6934200" cy="3733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762000" y="238780"/>
            <a:ext cx="7772400" cy="461665"/>
          </a:xfrm>
          <a:prstGeom prst="rect">
            <a:avLst/>
          </a:prstGeom>
          <a:noFill/>
        </p:spPr>
        <p:txBody>
          <a:bodyPr wrap="square" rtlCol="0">
            <a:spAutoFit/>
          </a:bodyPr>
          <a:lstStyle/>
          <a:p>
            <a:r>
              <a:rPr lang="en-US" sz="2400" b="1" dirty="0" smtClean="0"/>
              <a:t>Analyze ethanol burning by filters at atomic molecular scale</a:t>
            </a:r>
            <a:endParaRPr lang="en-US" sz="2400" b="1" dirty="0"/>
          </a:p>
        </p:txBody>
      </p:sp>
      <p:pic>
        <p:nvPicPr>
          <p:cNvPr id="1026" name="Picture 2"/>
          <p:cNvPicPr>
            <a:picLocks noChangeAspect="1" noChangeArrowheads="1"/>
          </p:cNvPicPr>
          <p:nvPr/>
        </p:nvPicPr>
        <p:blipFill>
          <a:blip r:embed="rId7" cstate="print"/>
          <a:srcRect/>
          <a:stretch>
            <a:fillRect/>
          </a:stretch>
        </p:blipFill>
        <p:spPr bwMode="auto">
          <a:xfrm>
            <a:off x="3581400" y="2971800"/>
            <a:ext cx="2320566" cy="1357312"/>
          </a:xfrm>
          <a:prstGeom prst="rect">
            <a:avLst/>
          </a:prstGeom>
          <a:noFill/>
          <a:ln w="9525">
            <a:noFill/>
            <a:miter lim="800000"/>
            <a:headEnd/>
            <a:tailEnd/>
          </a:ln>
        </p:spPr>
      </p:pic>
      <p:grpSp>
        <p:nvGrpSpPr>
          <p:cNvPr id="54" name="Group 12"/>
          <p:cNvGrpSpPr>
            <a:grpSpLocks/>
          </p:cNvGrpSpPr>
          <p:nvPr/>
        </p:nvGrpSpPr>
        <p:grpSpPr bwMode="auto">
          <a:xfrm rot="16200000">
            <a:off x="-1028696" y="3238499"/>
            <a:ext cx="3962398" cy="990604"/>
            <a:chOff x="3729317" y="457195"/>
            <a:chExt cx="2138082" cy="1371605"/>
          </a:xfrm>
        </p:grpSpPr>
        <p:sp>
          <p:nvSpPr>
            <p:cNvPr id="55" name="Rectangle 54"/>
            <p:cNvSpPr/>
            <p:nvPr/>
          </p:nvSpPr>
          <p:spPr>
            <a:xfrm>
              <a:off x="3729317" y="457197"/>
              <a:ext cx="822340" cy="13715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6" name="Rectangle 55"/>
            <p:cNvSpPr/>
            <p:nvPr/>
          </p:nvSpPr>
          <p:spPr>
            <a:xfrm>
              <a:off x="4551657" y="457195"/>
              <a:ext cx="452287" cy="1371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 name="Rectangle 56"/>
            <p:cNvSpPr/>
            <p:nvPr/>
          </p:nvSpPr>
          <p:spPr>
            <a:xfrm>
              <a:off x="5003942" y="457200"/>
              <a:ext cx="452287"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8" name="Rectangle 57"/>
            <p:cNvSpPr/>
            <p:nvPr/>
          </p:nvSpPr>
          <p:spPr>
            <a:xfrm>
              <a:off x="5437093" y="457200"/>
              <a:ext cx="43030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59" name="TextBox 120"/>
          <p:cNvSpPr txBox="1">
            <a:spLocks noChangeArrowheads="1"/>
          </p:cNvSpPr>
          <p:nvPr/>
        </p:nvSpPr>
        <p:spPr bwMode="auto">
          <a:xfrm>
            <a:off x="457200" y="5191780"/>
            <a:ext cx="990600" cy="523220"/>
          </a:xfrm>
          <a:prstGeom prst="rect">
            <a:avLst/>
          </a:prstGeom>
          <a:noFill/>
          <a:ln w="9525">
            <a:noFill/>
            <a:miter lim="800000"/>
            <a:headEnd/>
            <a:tailEnd/>
          </a:ln>
        </p:spPr>
        <p:txBody>
          <a:bodyPr wrap="square">
            <a:spAutoFit/>
          </a:bodyPr>
          <a:lstStyle/>
          <a:p>
            <a:pPr algn="ctr"/>
            <a:r>
              <a:rPr lang="en-US" sz="1400" b="1" dirty="0"/>
              <a:t>Atomic molecular</a:t>
            </a:r>
          </a:p>
        </p:txBody>
      </p:sp>
      <p:sp>
        <p:nvSpPr>
          <p:cNvPr id="61" name="TextBox 122"/>
          <p:cNvSpPr txBox="1">
            <a:spLocks noChangeArrowheads="1"/>
          </p:cNvSpPr>
          <p:nvPr/>
        </p:nvSpPr>
        <p:spPr bwMode="auto">
          <a:xfrm>
            <a:off x="381000" y="2743200"/>
            <a:ext cx="1219200" cy="307777"/>
          </a:xfrm>
          <a:prstGeom prst="rect">
            <a:avLst/>
          </a:prstGeom>
          <a:noFill/>
          <a:ln w="9525">
            <a:noFill/>
            <a:miter lim="800000"/>
            <a:headEnd/>
            <a:tailEnd/>
          </a:ln>
        </p:spPr>
        <p:txBody>
          <a:bodyPr wrap="square">
            <a:spAutoFit/>
          </a:bodyPr>
          <a:lstStyle/>
          <a:p>
            <a:pPr algn="ctr"/>
            <a:r>
              <a:rPr lang="en-US" sz="1400" b="1" dirty="0">
                <a:hlinkClick r:id="rId8" action="ppaction://hlinksldjump"/>
              </a:rPr>
              <a:t>Macroscopic</a:t>
            </a:r>
            <a:endParaRPr lang="en-US" sz="1400" b="1" dirty="0"/>
          </a:p>
        </p:txBody>
      </p:sp>
      <p:sp>
        <p:nvSpPr>
          <p:cNvPr id="62" name="TextBox 123"/>
          <p:cNvSpPr txBox="1">
            <a:spLocks noChangeArrowheads="1"/>
          </p:cNvSpPr>
          <p:nvPr/>
        </p:nvSpPr>
        <p:spPr bwMode="auto">
          <a:xfrm>
            <a:off x="457200" y="1981200"/>
            <a:ext cx="1066800" cy="307777"/>
          </a:xfrm>
          <a:prstGeom prst="rect">
            <a:avLst/>
          </a:prstGeom>
          <a:noFill/>
          <a:ln w="9525">
            <a:noFill/>
            <a:miter lim="800000"/>
            <a:headEnd/>
            <a:tailEnd/>
          </a:ln>
        </p:spPr>
        <p:txBody>
          <a:bodyPr wrap="square">
            <a:spAutoFit/>
          </a:bodyPr>
          <a:lstStyle/>
          <a:p>
            <a:pPr algn="ctr"/>
            <a:r>
              <a:rPr lang="en-US" sz="1400" b="1" dirty="0"/>
              <a:t>Large scale</a:t>
            </a:r>
          </a:p>
        </p:txBody>
      </p:sp>
      <p:pic>
        <p:nvPicPr>
          <p:cNvPr id="63" name="Picture 2"/>
          <p:cNvPicPr>
            <a:picLocks noChangeAspect="1" noChangeArrowheads="1"/>
          </p:cNvPicPr>
          <p:nvPr/>
        </p:nvPicPr>
        <p:blipFill>
          <a:blip r:embed="rId9" cstate="print"/>
          <a:srcRect/>
          <a:stretch>
            <a:fillRect/>
          </a:stretch>
        </p:blipFill>
        <p:spPr bwMode="auto">
          <a:xfrm>
            <a:off x="528935" y="4388823"/>
            <a:ext cx="854928" cy="762000"/>
          </a:xfrm>
          <a:prstGeom prst="rect">
            <a:avLst/>
          </a:prstGeom>
          <a:noFill/>
          <a:ln w="9525">
            <a:noFill/>
            <a:miter lim="800000"/>
            <a:headEnd/>
            <a:tailEnd/>
          </a:ln>
        </p:spPr>
      </p:pic>
      <p:sp>
        <p:nvSpPr>
          <p:cNvPr id="64" name="TextBox 121"/>
          <p:cNvSpPr txBox="1">
            <a:spLocks noChangeArrowheads="1"/>
          </p:cNvSpPr>
          <p:nvPr/>
        </p:nvSpPr>
        <p:spPr bwMode="auto">
          <a:xfrm>
            <a:off x="381000" y="3654623"/>
            <a:ext cx="1143000" cy="307777"/>
          </a:xfrm>
          <a:prstGeom prst="rect">
            <a:avLst/>
          </a:prstGeom>
          <a:noFill/>
          <a:ln w="9525">
            <a:noFill/>
            <a:miter lim="800000"/>
            <a:headEnd/>
            <a:tailEnd/>
          </a:ln>
        </p:spPr>
        <p:txBody>
          <a:bodyPr wrap="square">
            <a:spAutoFit/>
          </a:bodyPr>
          <a:lstStyle/>
          <a:p>
            <a:pPr algn="ctr"/>
            <a:r>
              <a:rPr lang="en-US" sz="1400" b="1" dirty="0" smtClean="0"/>
              <a:t>Microscopic</a:t>
            </a:r>
            <a:endParaRPr lang="en-US" sz="1400" b="1" dirty="0"/>
          </a:p>
        </p:txBody>
      </p:sp>
    </p:spTree>
    <p:extLst>
      <p:ext uri="{BB962C8B-B14F-4D97-AF65-F5344CB8AC3E}">
        <p14:creationId xmlns:p14="http://schemas.microsoft.com/office/powerpoint/2010/main" val="1466952020"/>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902451" y="3276601"/>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6826250" y="4267200"/>
            <a:ext cx="1295401" cy="688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1" name="AutoShape 2"/>
          <p:cNvSpPr>
            <a:spLocks noChangeArrowheads="1"/>
          </p:cNvSpPr>
          <p:nvPr/>
        </p:nvSpPr>
        <p:spPr bwMode="auto">
          <a:xfrm>
            <a:off x="3352800" y="2209800"/>
            <a:ext cx="3276600" cy="3048000"/>
          </a:xfrm>
          <a:prstGeom prst="rightArrow">
            <a:avLst>
              <a:gd name="adj1" fmla="val 75926"/>
              <a:gd name="adj2" fmla="val 37495"/>
            </a:avLst>
          </a:prstGeom>
          <a:noFill/>
          <a:ln w="38100">
            <a:solidFill>
              <a:srgbClr val="003300"/>
            </a:solidFill>
            <a:round/>
            <a:headEnd/>
            <a:tailEnd/>
          </a:ln>
        </p:spPr>
        <p:txBody>
          <a:bodyPr/>
          <a:lstStyle/>
          <a:p>
            <a:endParaRPr lang="en-US">
              <a:latin typeface="Calibri" pitchFamily="34" charset="0"/>
            </a:endParaRPr>
          </a:p>
        </p:txBody>
      </p:sp>
      <p:sp>
        <p:nvSpPr>
          <p:cNvPr id="51" name="Rectangle 50"/>
          <p:cNvSpPr/>
          <p:nvPr/>
        </p:nvSpPr>
        <p:spPr>
          <a:xfrm>
            <a:off x="1752600" y="4419600"/>
            <a:ext cx="1371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Rectangle 51"/>
          <p:cNvSpPr/>
          <p:nvPr/>
        </p:nvSpPr>
        <p:spPr>
          <a:xfrm>
            <a:off x="1752600" y="3200400"/>
            <a:ext cx="1295400" cy="688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5" name="TextBox 91"/>
          <p:cNvSpPr txBox="1">
            <a:spLocks noChangeArrowheads="1"/>
          </p:cNvSpPr>
          <p:nvPr/>
        </p:nvSpPr>
        <p:spPr bwMode="auto">
          <a:xfrm>
            <a:off x="7131050" y="3200400"/>
            <a:ext cx="763588" cy="369888"/>
          </a:xfrm>
          <a:prstGeom prst="rect">
            <a:avLst/>
          </a:prstGeom>
          <a:noFill/>
          <a:ln w="9525">
            <a:noFill/>
            <a:miter lim="800000"/>
            <a:headEnd/>
            <a:tailEnd/>
          </a:ln>
        </p:spPr>
        <p:txBody>
          <a:bodyPr>
            <a:spAutoFit/>
          </a:bodyPr>
          <a:lstStyle/>
          <a:p>
            <a:r>
              <a:rPr lang="en-US" b="1" dirty="0"/>
              <a:t> H</a:t>
            </a:r>
            <a:r>
              <a:rPr lang="en-US" b="1" baseline="-25000" dirty="0"/>
              <a:t>2</a:t>
            </a:r>
            <a:r>
              <a:rPr lang="en-US" b="1" dirty="0"/>
              <a:t>O </a:t>
            </a:r>
          </a:p>
        </p:txBody>
      </p:sp>
      <p:sp>
        <p:nvSpPr>
          <p:cNvPr id="4106" name="TextBox 106"/>
          <p:cNvSpPr txBox="1">
            <a:spLocks noChangeArrowheads="1"/>
          </p:cNvSpPr>
          <p:nvPr/>
        </p:nvSpPr>
        <p:spPr bwMode="auto">
          <a:xfrm>
            <a:off x="7207250" y="4343400"/>
            <a:ext cx="592138" cy="338138"/>
          </a:xfrm>
          <a:prstGeom prst="rect">
            <a:avLst/>
          </a:prstGeom>
          <a:noFill/>
          <a:ln w="9525">
            <a:noFill/>
            <a:miter lim="800000"/>
            <a:headEnd/>
            <a:tailEnd/>
          </a:ln>
        </p:spPr>
        <p:txBody>
          <a:bodyPr>
            <a:spAutoFit/>
          </a:bodyPr>
          <a:lstStyle/>
          <a:p>
            <a:r>
              <a:rPr lang="en-US" sz="1600" b="1" dirty="0"/>
              <a:t>CO</a:t>
            </a:r>
            <a:r>
              <a:rPr lang="en-US" sz="1600" b="1" baseline="-25000" dirty="0"/>
              <a:t>2</a:t>
            </a:r>
          </a:p>
        </p:txBody>
      </p:sp>
      <p:sp>
        <p:nvSpPr>
          <p:cNvPr id="4121" name="TextBox 98"/>
          <p:cNvSpPr txBox="1">
            <a:spLocks noChangeArrowheads="1"/>
          </p:cNvSpPr>
          <p:nvPr/>
        </p:nvSpPr>
        <p:spPr bwMode="auto">
          <a:xfrm>
            <a:off x="2209799" y="4419600"/>
            <a:ext cx="441325" cy="338138"/>
          </a:xfrm>
          <a:prstGeom prst="rect">
            <a:avLst/>
          </a:prstGeom>
          <a:noFill/>
          <a:ln w="9525">
            <a:noFill/>
            <a:miter lim="800000"/>
            <a:headEnd/>
            <a:tailEnd/>
          </a:ln>
        </p:spPr>
        <p:txBody>
          <a:bodyPr>
            <a:spAutoFit/>
          </a:bodyPr>
          <a:lstStyle/>
          <a:p>
            <a:r>
              <a:rPr lang="en-US" sz="1600" b="1" dirty="0"/>
              <a:t>O</a:t>
            </a:r>
            <a:r>
              <a:rPr lang="en-US" b="1" baseline="-25000" dirty="0"/>
              <a:t>2</a:t>
            </a:r>
          </a:p>
        </p:txBody>
      </p:sp>
      <p:sp>
        <p:nvSpPr>
          <p:cNvPr id="4122" name="TextBox 71"/>
          <p:cNvSpPr txBox="1">
            <a:spLocks noChangeArrowheads="1"/>
          </p:cNvSpPr>
          <p:nvPr/>
        </p:nvSpPr>
        <p:spPr bwMode="auto">
          <a:xfrm>
            <a:off x="1676400" y="3200400"/>
            <a:ext cx="1354138" cy="369888"/>
          </a:xfrm>
          <a:prstGeom prst="rect">
            <a:avLst/>
          </a:prstGeom>
          <a:noFill/>
          <a:ln w="9525">
            <a:noFill/>
            <a:miter lim="800000"/>
            <a:headEnd/>
            <a:tailEnd/>
          </a:ln>
        </p:spPr>
        <p:txBody>
          <a:bodyPr>
            <a:spAutoFit/>
          </a:bodyPr>
          <a:lstStyle/>
          <a:p>
            <a:pPr algn="ctr"/>
            <a:r>
              <a:rPr lang="en-US" b="1" dirty="0" smtClean="0"/>
              <a:t>C</a:t>
            </a:r>
            <a:r>
              <a:rPr lang="en-US" b="1" baseline="-25000" dirty="0" smtClean="0"/>
              <a:t>2</a:t>
            </a:r>
            <a:r>
              <a:rPr lang="en-US" b="1" dirty="0" smtClean="0"/>
              <a:t>H</a:t>
            </a:r>
            <a:r>
              <a:rPr lang="en-US" b="1" baseline="-25000" dirty="0" smtClean="0"/>
              <a:t>5</a:t>
            </a:r>
            <a:r>
              <a:rPr lang="en-US" b="1" dirty="0" smtClean="0"/>
              <a:t>OH</a:t>
            </a:r>
            <a:endParaRPr lang="en-US" b="1" baseline="-25000" dirty="0"/>
          </a:p>
        </p:txBody>
      </p:sp>
      <p:sp>
        <p:nvSpPr>
          <p:cNvPr id="4131" name="TextBox 102"/>
          <p:cNvSpPr txBox="1">
            <a:spLocks noChangeArrowheads="1"/>
          </p:cNvSpPr>
          <p:nvPr/>
        </p:nvSpPr>
        <p:spPr bwMode="auto">
          <a:xfrm>
            <a:off x="13944600" y="2009775"/>
            <a:ext cx="1098550" cy="276225"/>
          </a:xfrm>
          <a:prstGeom prst="rect">
            <a:avLst/>
          </a:prstGeom>
          <a:noFill/>
          <a:ln w="9525">
            <a:noFill/>
            <a:miter lim="800000"/>
            <a:headEnd/>
            <a:tailEnd/>
          </a:ln>
        </p:spPr>
        <p:txBody>
          <a:bodyPr wrap="none">
            <a:spAutoFit/>
          </a:bodyPr>
          <a:lstStyle/>
          <a:p>
            <a:r>
              <a:rPr lang="en-US" sz="1200"/>
              <a:t>Energy forms</a:t>
            </a:r>
          </a:p>
        </p:txBody>
      </p:sp>
      <p:sp>
        <p:nvSpPr>
          <p:cNvPr id="4133" name="TextBox 102"/>
          <p:cNvSpPr txBox="1">
            <a:spLocks noChangeArrowheads="1"/>
          </p:cNvSpPr>
          <p:nvPr/>
        </p:nvSpPr>
        <p:spPr bwMode="auto">
          <a:xfrm>
            <a:off x="15208250" y="2009775"/>
            <a:ext cx="1430338" cy="276225"/>
          </a:xfrm>
          <a:prstGeom prst="rect">
            <a:avLst/>
          </a:prstGeom>
          <a:noFill/>
          <a:ln w="9525">
            <a:noFill/>
            <a:miter lim="800000"/>
            <a:headEnd/>
            <a:tailEnd/>
          </a:ln>
        </p:spPr>
        <p:txBody>
          <a:bodyPr wrap="none">
            <a:spAutoFit/>
          </a:bodyPr>
          <a:lstStyle/>
          <a:p>
            <a:r>
              <a:rPr lang="en-US" sz="1200"/>
              <a:t>Energy movement</a:t>
            </a:r>
          </a:p>
        </p:txBody>
      </p:sp>
      <p:sp>
        <p:nvSpPr>
          <p:cNvPr id="93" name="Rectangle 92"/>
          <p:cNvSpPr/>
          <p:nvPr/>
        </p:nvSpPr>
        <p:spPr>
          <a:xfrm>
            <a:off x="15089188" y="2057400"/>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6" name="Group 109"/>
          <p:cNvGrpSpPr>
            <a:grpSpLocks/>
          </p:cNvGrpSpPr>
          <p:nvPr/>
        </p:nvGrpSpPr>
        <p:grpSpPr bwMode="auto">
          <a:xfrm>
            <a:off x="15087600" y="2057400"/>
            <a:ext cx="152400" cy="152400"/>
            <a:chOff x="6019800" y="304800"/>
            <a:chExt cx="152400" cy="152401"/>
          </a:xfrm>
        </p:grpSpPr>
        <p:cxnSp>
          <p:nvCxnSpPr>
            <p:cNvPr id="122" name="Straight Connector 121"/>
            <p:cNvCxnSpPr/>
            <p:nvPr/>
          </p:nvCxnSpPr>
          <p:spPr>
            <a:xfrm rot="16200000" flipH="1">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23"/>
          <p:cNvGrpSpPr>
            <a:grpSpLocks/>
          </p:cNvGrpSpPr>
          <p:nvPr/>
        </p:nvGrpSpPr>
        <p:grpSpPr bwMode="auto">
          <a:xfrm>
            <a:off x="13863638" y="2051050"/>
            <a:ext cx="157162" cy="158750"/>
            <a:chOff x="7848600" y="944563"/>
            <a:chExt cx="157163" cy="158750"/>
          </a:xfrm>
        </p:grpSpPr>
        <p:sp>
          <p:nvSpPr>
            <p:cNvPr id="125" name="Rectangle 124"/>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8" name="Group 109"/>
            <p:cNvGrpSpPr>
              <a:grpSpLocks/>
            </p:cNvGrpSpPr>
            <p:nvPr/>
          </p:nvGrpSpPr>
          <p:grpSpPr bwMode="auto">
            <a:xfrm>
              <a:off x="7853364" y="950912"/>
              <a:ext cx="152400" cy="152400"/>
              <a:chOff x="6019801" y="304799"/>
              <a:chExt cx="152400" cy="152401"/>
            </a:xfrm>
          </p:grpSpPr>
          <p:cxnSp>
            <p:nvCxnSpPr>
              <p:cNvPr id="128" name="Straight Connector 127"/>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41" name="TextBox 104"/>
          <p:cNvSpPr txBox="1">
            <a:spLocks noChangeArrowheads="1"/>
          </p:cNvSpPr>
          <p:nvPr/>
        </p:nvSpPr>
        <p:spPr bwMode="auto">
          <a:xfrm>
            <a:off x="14009688" y="2286000"/>
            <a:ext cx="1736725" cy="276225"/>
          </a:xfrm>
          <a:prstGeom prst="rect">
            <a:avLst/>
          </a:prstGeom>
          <a:noFill/>
          <a:ln w="9525">
            <a:noFill/>
            <a:miter lim="800000"/>
            <a:headEnd/>
            <a:tailEnd/>
          </a:ln>
        </p:spPr>
        <p:txBody>
          <a:bodyPr wrap="none">
            <a:spAutoFit/>
          </a:bodyPr>
          <a:lstStyle/>
          <a:p>
            <a:r>
              <a:rPr lang="en-US" sz="1200"/>
              <a:t>Energy Transformation</a:t>
            </a:r>
          </a:p>
        </p:txBody>
      </p:sp>
      <p:grpSp>
        <p:nvGrpSpPr>
          <p:cNvPr id="11" name="Group 136"/>
          <p:cNvGrpSpPr>
            <a:grpSpLocks/>
          </p:cNvGrpSpPr>
          <p:nvPr/>
        </p:nvGrpSpPr>
        <p:grpSpPr bwMode="auto">
          <a:xfrm>
            <a:off x="13890625" y="2352675"/>
            <a:ext cx="157163" cy="158750"/>
            <a:chOff x="7848600" y="944563"/>
            <a:chExt cx="157163" cy="158750"/>
          </a:xfrm>
        </p:grpSpPr>
        <p:sp>
          <p:nvSpPr>
            <p:cNvPr id="138" name="Rectangle 137"/>
            <p:cNvSpPr/>
            <p:nvPr/>
          </p:nvSpPr>
          <p:spPr>
            <a:xfrm>
              <a:off x="7848600" y="944563"/>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2" name="Group 109"/>
            <p:cNvGrpSpPr>
              <a:grpSpLocks/>
            </p:cNvGrpSpPr>
            <p:nvPr/>
          </p:nvGrpSpPr>
          <p:grpSpPr bwMode="auto">
            <a:xfrm>
              <a:off x="7853364" y="950912"/>
              <a:ext cx="152400" cy="152400"/>
              <a:chOff x="6019801" y="304799"/>
              <a:chExt cx="152400" cy="152401"/>
            </a:xfrm>
          </p:grpSpPr>
          <p:cxnSp>
            <p:nvCxnSpPr>
              <p:cNvPr id="140" name="Straight Connector 139"/>
              <p:cNvCxnSpPr/>
              <p:nvPr/>
            </p:nvCxnSpPr>
            <p:spPr>
              <a:xfrm rot="16200000" flipH="1">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0" name="TextBox 92"/>
          <p:cNvSpPr txBox="1">
            <a:spLocks noChangeArrowheads="1"/>
          </p:cNvSpPr>
          <p:nvPr/>
        </p:nvSpPr>
        <p:spPr bwMode="auto">
          <a:xfrm rot="16200000">
            <a:off x="-239713" y="3825199"/>
            <a:ext cx="941091" cy="461665"/>
          </a:xfrm>
          <a:prstGeom prst="rect">
            <a:avLst/>
          </a:prstGeom>
          <a:noFill/>
          <a:ln w="9525">
            <a:noFill/>
            <a:miter lim="800000"/>
            <a:headEnd/>
            <a:tailEnd/>
          </a:ln>
        </p:spPr>
        <p:txBody>
          <a:bodyPr wrap="none">
            <a:spAutoFit/>
          </a:bodyPr>
          <a:lstStyle/>
          <a:p>
            <a:r>
              <a:rPr lang="en-US" sz="2400" b="1" u="sng" dirty="0" smtClean="0"/>
              <a:t>scales</a:t>
            </a:r>
            <a:endParaRPr lang="en-US" sz="2400" b="1" u="sng" dirty="0"/>
          </a:p>
        </p:txBody>
      </p:sp>
      <p:cxnSp>
        <p:nvCxnSpPr>
          <p:cNvPr id="143" name="Straight Connector 142"/>
          <p:cNvCxnSpPr/>
          <p:nvPr/>
        </p:nvCxnSpPr>
        <p:spPr>
          <a:xfrm>
            <a:off x="609600" y="7620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62000" y="304800"/>
            <a:ext cx="7467600" cy="400110"/>
          </a:xfrm>
          <a:prstGeom prst="rect">
            <a:avLst/>
          </a:prstGeom>
          <a:noFill/>
        </p:spPr>
        <p:txBody>
          <a:bodyPr wrap="square" rtlCol="0">
            <a:spAutoFit/>
          </a:bodyPr>
          <a:lstStyle/>
          <a:p>
            <a:r>
              <a:rPr lang="en-US" sz="2000" b="1" dirty="0" smtClean="0"/>
              <a:t>Matter transformation of ethanol burning at atomic-molecular world</a:t>
            </a:r>
            <a:endParaRPr lang="en-US" sz="2000" b="1" dirty="0"/>
          </a:p>
        </p:txBody>
      </p:sp>
      <p:pic>
        <p:nvPicPr>
          <p:cNvPr id="89" name="Picture 88" descr="123123.gif"/>
          <p:cNvPicPr>
            <a:picLocks noChangeAspect="1"/>
          </p:cNvPicPr>
          <p:nvPr/>
        </p:nvPicPr>
        <p:blipFill>
          <a:blip r:embed="rId3" cstate="print"/>
          <a:stretch>
            <a:fillRect/>
          </a:stretch>
        </p:blipFill>
        <p:spPr>
          <a:xfrm rot="603068">
            <a:off x="2209800" y="3505200"/>
            <a:ext cx="457200" cy="370901"/>
          </a:xfrm>
          <a:prstGeom prst="rect">
            <a:avLst/>
          </a:prstGeom>
        </p:spPr>
      </p:pic>
      <p:pic>
        <p:nvPicPr>
          <p:cNvPr id="90" name="Picture 89" descr="Oxygen.gif"/>
          <p:cNvPicPr>
            <a:picLocks noChangeAspect="1"/>
          </p:cNvPicPr>
          <p:nvPr/>
        </p:nvPicPr>
        <p:blipFill>
          <a:blip r:embed="rId4" cstate="print"/>
          <a:stretch>
            <a:fillRect/>
          </a:stretch>
        </p:blipFill>
        <p:spPr>
          <a:xfrm rot="253603">
            <a:off x="2220472" y="4785835"/>
            <a:ext cx="411892" cy="304800"/>
          </a:xfrm>
          <a:prstGeom prst="rect">
            <a:avLst/>
          </a:prstGeom>
        </p:spPr>
      </p:pic>
      <p:pic>
        <p:nvPicPr>
          <p:cNvPr id="101" name="Picture 100" descr="water.gif"/>
          <p:cNvPicPr>
            <a:picLocks noChangeAspect="1"/>
          </p:cNvPicPr>
          <p:nvPr/>
        </p:nvPicPr>
        <p:blipFill>
          <a:blip r:embed="rId5" cstate="print"/>
          <a:stretch>
            <a:fillRect/>
          </a:stretch>
        </p:blipFill>
        <p:spPr>
          <a:xfrm>
            <a:off x="7315200" y="3505200"/>
            <a:ext cx="380999" cy="316301"/>
          </a:xfrm>
          <a:prstGeom prst="rect">
            <a:avLst/>
          </a:prstGeom>
        </p:spPr>
      </p:pic>
      <p:pic>
        <p:nvPicPr>
          <p:cNvPr id="111" name="Picture 110" descr="CO2.gif"/>
          <p:cNvPicPr>
            <a:picLocks noChangeAspect="1"/>
          </p:cNvPicPr>
          <p:nvPr/>
        </p:nvPicPr>
        <p:blipFill>
          <a:blip r:embed="rId6" cstate="print"/>
          <a:stretch>
            <a:fillRect/>
          </a:stretch>
        </p:blipFill>
        <p:spPr>
          <a:xfrm>
            <a:off x="7467600" y="4648200"/>
            <a:ext cx="457200" cy="287383"/>
          </a:xfrm>
          <a:prstGeom prst="rect">
            <a:avLst/>
          </a:prstGeom>
        </p:spPr>
      </p:pic>
      <p:sp>
        <p:nvSpPr>
          <p:cNvPr id="114" name="Rectangle 113"/>
          <p:cNvSpPr/>
          <p:nvPr/>
        </p:nvSpPr>
        <p:spPr>
          <a:xfrm>
            <a:off x="1524000" y="1676400"/>
            <a:ext cx="6934200" cy="3733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Picture 133" descr="Oxygen.gif"/>
          <p:cNvPicPr>
            <a:picLocks noChangeAspect="1"/>
          </p:cNvPicPr>
          <p:nvPr/>
        </p:nvPicPr>
        <p:blipFill>
          <a:blip r:embed="rId4" cstate="print"/>
          <a:stretch>
            <a:fillRect/>
          </a:stretch>
        </p:blipFill>
        <p:spPr>
          <a:xfrm rot="253603">
            <a:off x="1763273" y="4815364"/>
            <a:ext cx="411892" cy="304800"/>
          </a:xfrm>
          <a:prstGeom prst="rect">
            <a:avLst/>
          </a:prstGeom>
        </p:spPr>
      </p:pic>
      <p:pic>
        <p:nvPicPr>
          <p:cNvPr id="135" name="Picture 134" descr="Oxygen.gif"/>
          <p:cNvPicPr>
            <a:picLocks noChangeAspect="1"/>
          </p:cNvPicPr>
          <p:nvPr/>
        </p:nvPicPr>
        <p:blipFill>
          <a:blip r:embed="rId4" cstate="print"/>
          <a:stretch>
            <a:fillRect/>
          </a:stretch>
        </p:blipFill>
        <p:spPr>
          <a:xfrm rot="253603">
            <a:off x="2625435" y="4815366"/>
            <a:ext cx="411892" cy="304800"/>
          </a:xfrm>
          <a:prstGeom prst="rect">
            <a:avLst/>
          </a:prstGeom>
        </p:spPr>
      </p:pic>
      <p:pic>
        <p:nvPicPr>
          <p:cNvPr id="139" name="Picture 138" descr="CO2.gif"/>
          <p:cNvPicPr>
            <a:picLocks noChangeAspect="1"/>
          </p:cNvPicPr>
          <p:nvPr/>
        </p:nvPicPr>
        <p:blipFill>
          <a:blip r:embed="rId6" cstate="print"/>
          <a:stretch>
            <a:fillRect/>
          </a:stretch>
        </p:blipFill>
        <p:spPr>
          <a:xfrm>
            <a:off x="7010400" y="4648200"/>
            <a:ext cx="457200" cy="287383"/>
          </a:xfrm>
          <a:prstGeom prst="rect">
            <a:avLst/>
          </a:prstGeom>
        </p:spPr>
      </p:pic>
      <p:pic>
        <p:nvPicPr>
          <p:cNvPr id="145" name="Picture 144" descr="water.gif"/>
          <p:cNvPicPr>
            <a:picLocks noChangeAspect="1"/>
          </p:cNvPicPr>
          <p:nvPr/>
        </p:nvPicPr>
        <p:blipFill>
          <a:blip r:embed="rId5" cstate="print"/>
          <a:stretch>
            <a:fillRect/>
          </a:stretch>
        </p:blipFill>
        <p:spPr>
          <a:xfrm>
            <a:off x="7772401" y="3505200"/>
            <a:ext cx="380999" cy="316301"/>
          </a:xfrm>
          <a:prstGeom prst="rect">
            <a:avLst/>
          </a:prstGeom>
        </p:spPr>
      </p:pic>
      <p:pic>
        <p:nvPicPr>
          <p:cNvPr id="146" name="Picture 145" descr="water.gif"/>
          <p:cNvPicPr>
            <a:picLocks noChangeAspect="1"/>
          </p:cNvPicPr>
          <p:nvPr/>
        </p:nvPicPr>
        <p:blipFill>
          <a:blip r:embed="rId5" cstate="print"/>
          <a:stretch>
            <a:fillRect/>
          </a:stretch>
        </p:blipFill>
        <p:spPr>
          <a:xfrm>
            <a:off x="6934200" y="3505200"/>
            <a:ext cx="380999" cy="316301"/>
          </a:xfrm>
          <a:prstGeom prst="rect">
            <a:avLst/>
          </a:prstGeom>
        </p:spPr>
      </p:pic>
      <p:sp>
        <p:nvSpPr>
          <p:cNvPr id="178" name="Bent Arrow 177">
            <a:hlinkClick r:id="rId7" action="ppaction://hlinksldjump"/>
          </p:cNvPr>
          <p:cNvSpPr/>
          <p:nvPr/>
        </p:nvSpPr>
        <p:spPr>
          <a:xfrm rot="10800000" flipH="1">
            <a:off x="8229600" y="6019800"/>
            <a:ext cx="685800" cy="6096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TextBox 178"/>
          <p:cNvSpPr txBox="1"/>
          <p:nvPr/>
        </p:nvSpPr>
        <p:spPr>
          <a:xfrm>
            <a:off x="8077200" y="6581001"/>
            <a:ext cx="1066800" cy="276999"/>
          </a:xfrm>
          <a:prstGeom prst="rect">
            <a:avLst/>
          </a:prstGeom>
          <a:noFill/>
        </p:spPr>
        <p:txBody>
          <a:bodyPr wrap="square" rtlCol="0">
            <a:spAutoFit/>
          </a:bodyPr>
          <a:lstStyle/>
          <a:p>
            <a:r>
              <a:rPr lang="en-US" sz="1200" b="1" dirty="0" smtClean="0"/>
              <a:t>Back to blank</a:t>
            </a:r>
            <a:endParaRPr lang="en-US" sz="1200" b="1" dirty="0"/>
          </a:p>
        </p:txBody>
      </p:sp>
      <p:sp>
        <p:nvSpPr>
          <p:cNvPr id="180" name="TextBox 88"/>
          <p:cNvSpPr txBox="1">
            <a:spLocks noChangeArrowheads="1"/>
          </p:cNvSpPr>
          <p:nvPr/>
        </p:nvSpPr>
        <p:spPr bwMode="auto">
          <a:xfrm>
            <a:off x="1944390" y="5971400"/>
            <a:ext cx="1408912" cy="307777"/>
          </a:xfrm>
          <a:prstGeom prst="rect">
            <a:avLst/>
          </a:prstGeom>
          <a:noFill/>
          <a:ln w="9525">
            <a:noFill/>
            <a:miter lim="800000"/>
            <a:headEnd/>
            <a:tailEnd/>
          </a:ln>
        </p:spPr>
        <p:txBody>
          <a:bodyPr wrap="none">
            <a:spAutoFit/>
          </a:bodyPr>
          <a:lstStyle/>
          <a:p>
            <a:r>
              <a:rPr lang="en-US" sz="1400" dirty="0">
                <a:hlinkClick r:id="rId8" action="ppaction://hlinksldjump"/>
              </a:rPr>
              <a:t>Material </a:t>
            </a:r>
            <a:r>
              <a:rPr lang="en-US" sz="1400" dirty="0" smtClean="0">
                <a:hlinkClick r:id="rId8" action="ppaction://hlinksldjump"/>
              </a:rPr>
              <a:t>identity</a:t>
            </a:r>
            <a:endParaRPr lang="en-US" sz="1400" dirty="0"/>
          </a:p>
        </p:txBody>
      </p:sp>
      <p:sp>
        <p:nvSpPr>
          <p:cNvPr id="181" name="TextBox 90"/>
          <p:cNvSpPr txBox="1">
            <a:spLocks noChangeArrowheads="1"/>
          </p:cNvSpPr>
          <p:nvPr/>
        </p:nvSpPr>
        <p:spPr bwMode="auto">
          <a:xfrm>
            <a:off x="1680865" y="5742800"/>
            <a:ext cx="702885" cy="307777"/>
          </a:xfrm>
          <a:prstGeom prst="rect">
            <a:avLst/>
          </a:prstGeom>
          <a:noFill/>
          <a:ln w="9525">
            <a:noFill/>
            <a:miter lim="800000"/>
            <a:headEnd/>
            <a:tailEnd/>
          </a:ln>
        </p:spPr>
        <p:txBody>
          <a:bodyPr wrap="none">
            <a:spAutoFit/>
          </a:bodyPr>
          <a:lstStyle/>
          <a:p>
            <a:r>
              <a:rPr lang="en-US" sz="1400" b="1" u="sng" dirty="0"/>
              <a:t>Matter</a:t>
            </a:r>
          </a:p>
        </p:txBody>
      </p:sp>
      <p:sp>
        <p:nvSpPr>
          <p:cNvPr id="182" name="TextBox 94"/>
          <p:cNvSpPr txBox="1">
            <a:spLocks noChangeArrowheads="1"/>
          </p:cNvSpPr>
          <p:nvPr/>
        </p:nvSpPr>
        <p:spPr bwMode="auto">
          <a:xfrm>
            <a:off x="1680865" y="6202977"/>
            <a:ext cx="690702" cy="307777"/>
          </a:xfrm>
          <a:prstGeom prst="rect">
            <a:avLst/>
          </a:prstGeom>
          <a:noFill/>
          <a:ln w="9525">
            <a:noFill/>
            <a:miter lim="800000"/>
            <a:headEnd/>
            <a:tailEnd/>
          </a:ln>
        </p:spPr>
        <p:txBody>
          <a:bodyPr wrap="none">
            <a:spAutoFit/>
          </a:bodyPr>
          <a:lstStyle/>
          <a:p>
            <a:r>
              <a:rPr lang="en-US" sz="1400" b="1" u="sng" dirty="0"/>
              <a:t>Energy</a:t>
            </a:r>
          </a:p>
        </p:txBody>
      </p:sp>
      <p:sp>
        <p:nvSpPr>
          <p:cNvPr id="183" name="Rectangle 182"/>
          <p:cNvSpPr/>
          <p:nvPr/>
        </p:nvSpPr>
        <p:spPr>
          <a:xfrm>
            <a:off x="3352800" y="601902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84" name="TextBox 102"/>
          <p:cNvSpPr txBox="1">
            <a:spLocks noChangeArrowheads="1"/>
          </p:cNvSpPr>
          <p:nvPr/>
        </p:nvSpPr>
        <p:spPr bwMode="auto">
          <a:xfrm>
            <a:off x="1909465" y="6460152"/>
            <a:ext cx="2597827" cy="307777"/>
          </a:xfrm>
          <a:prstGeom prst="rect">
            <a:avLst/>
          </a:prstGeom>
          <a:noFill/>
          <a:ln w="9525">
            <a:noFill/>
            <a:miter lim="800000"/>
            <a:headEnd/>
            <a:tailEnd/>
          </a:ln>
        </p:spPr>
        <p:txBody>
          <a:bodyPr wrap="none">
            <a:spAutoFit/>
          </a:bodyPr>
          <a:lstStyle/>
          <a:p>
            <a:r>
              <a:rPr lang="en-US" sz="1400" dirty="0">
                <a:hlinkClick r:id="rId9" action="ppaction://hlinksldjump"/>
              </a:rPr>
              <a:t>Energy </a:t>
            </a:r>
            <a:r>
              <a:rPr lang="en-US" sz="1400" dirty="0" smtClean="0">
                <a:hlinkClick r:id="rId9" action="ppaction://hlinksldjump"/>
              </a:rPr>
              <a:t>forms and transformation</a:t>
            </a:r>
            <a:endParaRPr lang="en-US" sz="1400" dirty="0"/>
          </a:p>
        </p:txBody>
      </p:sp>
      <p:sp>
        <p:nvSpPr>
          <p:cNvPr id="185" name="Rectangle 184"/>
          <p:cNvSpPr/>
          <p:nvPr/>
        </p:nvSpPr>
        <p:spPr bwMode="auto">
          <a:xfrm>
            <a:off x="1828503" y="6501427"/>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86" name="TextBox 104"/>
          <p:cNvSpPr txBox="1">
            <a:spLocks noChangeArrowheads="1"/>
          </p:cNvSpPr>
          <p:nvPr/>
        </p:nvSpPr>
        <p:spPr bwMode="auto">
          <a:xfrm>
            <a:off x="3503947" y="5971400"/>
            <a:ext cx="1830053" cy="307777"/>
          </a:xfrm>
          <a:prstGeom prst="rect">
            <a:avLst/>
          </a:prstGeom>
          <a:noFill/>
          <a:ln w="9525">
            <a:noFill/>
            <a:miter lim="800000"/>
            <a:headEnd/>
            <a:tailEnd/>
          </a:ln>
        </p:spPr>
        <p:txBody>
          <a:bodyPr wrap="none">
            <a:spAutoFit/>
          </a:bodyPr>
          <a:lstStyle/>
          <a:p>
            <a:r>
              <a:rPr lang="en-US" sz="1400" dirty="0">
                <a:hlinkClick r:id="rId10" action="ppaction://hlinksldjump"/>
              </a:rPr>
              <a:t>Matter </a:t>
            </a:r>
            <a:r>
              <a:rPr lang="en-US" sz="1400" dirty="0" smtClean="0">
                <a:hlinkClick r:id="rId10" action="ppaction://hlinksldjump"/>
              </a:rPr>
              <a:t>transformation</a:t>
            </a:r>
            <a:endParaRPr lang="en-US" sz="1400" dirty="0"/>
          </a:p>
        </p:txBody>
      </p:sp>
      <p:sp>
        <p:nvSpPr>
          <p:cNvPr id="188" name="TextBox 104"/>
          <p:cNvSpPr txBox="1">
            <a:spLocks noChangeArrowheads="1"/>
          </p:cNvSpPr>
          <p:nvPr/>
        </p:nvSpPr>
        <p:spPr bwMode="auto">
          <a:xfrm>
            <a:off x="5757863" y="6172200"/>
            <a:ext cx="828881" cy="307777"/>
          </a:xfrm>
          <a:prstGeom prst="rect">
            <a:avLst/>
          </a:prstGeom>
          <a:noFill/>
          <a:ln w="9525">
            <a:noFill/>
            <a:miter lim="800000"/>
            <a:headEnd/>
            <a:tailEnd/>
          </a:ln>
        </p:spPr>
        <p:txBody>
          <a:bodyPr wrap="none">
            <a:spAutoFit/>
          </a:bodyPr>
          <a:lstStyle/>
          <a:p>
            <a:r>
              <a:rPr lang="en-US" sz="1400" dirty="0" smtClean="0">
                <a:hlinkClick r:id="rId11" action="ppaction://hlinksldjump"/>
              </a:rPr>
              <a:t>All filters</a:t>
            </a:r>
            <a:endParaRPr lang="en-US" sz="1400" dirty="0"/>
          </a:p>
        </p:txBody>
      </p:sp>
      <p:sp>
        <p:nvSpPr>
          <p:cNvPr id="189" name="Rectangle 188"/>
          <p:cNvSpPr/>
          <p:nvPr/>
        </p:nvSpPr>
        <p:spPr bwMode="auto">
          <a:xfrm>
            <a:off x="5638800" y="62388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cxnSp>
        <p:nvCxnSpPr>
          <p:cNvPr id="190" name="Straight Connector 189"/>
          <p:cNvCxnSpPr/>
          <p:nvPr/>
        </p:nvCxnSpPr>
        <p:spPr>
          <a:xfrm rot="5400000">
            <a:off x="956965" y="6241077"/>
            <a:ext cx="990600"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385465" y="6107668"/>
            <a:ext cx="1219200" cy="369332"/>
          </a:xfrm>
          <a:prstGeom prst="rect">
            <a:avLst/>
          </a:prstGeom>
          <a:noFill/>
        </p:spPr>
        <p:txBody>
          <a:bodyPr wrap="square" rtlCol="0">
            <a:spAutoFit/>
          </a:bodyPr>
          <a:lstStyle/>
          <a:p>
            <a:r>
              <a:rPr lang="en-US" b="1" dirty="0" smtClean="0"/>
              <a:t>Analyzing</a:t>
            </a:r>
            <a:endParaRPr lang="en-US" b="1" dirty="0"/>
          </a:p>
        </p:txBody>
      </p:sp>
      <p:sp>
        <p:nvSpPr>
          <p:cNvPr id="192" name="Rectangle 191"/>
          <p:cNvSpPr/>
          <p:nvPr/>
        </p:nvSpPr>
        <p:spPr>
          <a:xfrm>
            <a:off x="461665" y="5745777"/>
            <a:ext cx="616773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70"/>
          <p:cNvGrpSpPr>
            <a:grpSpLocks/>
          </p:cNvGrpSpPr>
          <p:nvPr/>
        </p:nvGrpSpPr>
        <p:grpSpPr bwMode="auto">
          <a:xfrm>
            <a:off x="1828800" y="6019800"/>
            <a:ext cx="157162" cy="158750"/>
            <a:chOff x="7848600" y="944563"/>
            <a:chExt cx="157163" cy="158750"/>
          </a:xfrm>
        </p:grpSpPr>
        <p:sp>
          <p:nvSpPr>
            <p:cNvPr id="194" name="Rectangle 193"/>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195" name="Group 109"/>
            <p:cNvGrpSpPr>
              <a:grpSpLocks/>
            </p:cNvGrpSpPr>
            <p:nvPr/>
          </p:nvGrpSpPr>
          <p:grpSpPr bwMode="auto">
            <a:xfrm>
              <a:off x="7853362" y="950913"/>
              <a:ext cx="152401" cy="152400"/>
              <a:chOff x="6019799" y="304800"/>
              <a:chExt cx="152401" cy="152401"/>
            </a:xfrm>
          </p:grpSpPr>
          <p:cxnSp>
            <p:nvCxnSpPr>
              <p:cNvPr id="196" name="Straight Connector 195"/>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85" name="Picture 2"/>
          <p:cNvPicPr>
            <a:picLocks noChangeAspect="1" noChangeArrowheads="1"/>
          </p:cNvPicPr>
          <p:nvPr/>
        </p:nvPicPr>
        <p:blipFill>
          <a:blip r:embed="rId12" cstate="print"/>
          <a:srcRect/>
          <a:stretch>
            <a:fillRect/>
          </a:stretch>
        </p:blipFill>
        <p:spPr bwMode="auto">
          <a:xfrm>
            <a:off x="3657600" y="2895600"/>
            <a:ext cx="2320566" cy="1524000"/>
          </a:xfrm>
          <a:prstGeom prst="rect">
            <a:avLst/>
          </a:prstGeom>
          <a:noFill/>
          <a:ln w="9525">
            <a:noFill/>
            <a:miter lim="800000"/>
            <a:headEnd/>
            <a:tailEnd/>
          </a:ln>
        </p:spPr>
      </p:pic>
      <p:grpSp>
        <p:nvGrpSpPr>
          <p:cNvPr id="71" name="Group 12"/>
          <p:cNvGrpSpPr>
            <a:grpSpLocks/>
          </p:cNvGrpSpPr>
          <p:nvPr/>
        </p:nvGrpSpPr>
        <p:grpSpPr bwMode="auto">
          <a:xfrm rot="16200000">
            <a:off x="-1028696" y="3238499"/>
            <a:ext cx="3962398" cy="990604"/>
            <a:chOff x="3729317" y="457195"/>
            <a:chExt cx="2138082" cy="1371605"/>
          </a:xfrm>
        </p:grpSpPr>
        <p:sp>
          <p:nvSpPr>
            <p:cNvPr id="72" name="Rectangle 71"/>
            <p:cNvSpPr/>
            <p:nvPr/>
          </p:nvSpPr>
          <p:spPr>
            <a:xfrm>
              <a:off x="3729317" y="457197"/>
              <a:ext cx="822340" cy="13715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3" name="Rectangle 72"/>
            <p:cNvSpPr/>
            <p:nvPr/>
          </p:nvSpPr>
          <p:spPr>
            <a:xfrm>
              <a:off x="4551657" y="457195"/>
              <a:ext cx="452287" cy="1371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4" name="Rectangle 73"/>
            <p:cNvSpPr/>
            <p:nvPr/>
          </p:nvSpPr>
          <p:spPr>
            <a:xfrm>
              <a:off x="5003942" y="457200"/>
              <a:ext cx="452287"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5" name="Rectangle 74"/>
            <p:cNvSpPr/>
            <p:nvPr/>
          </p:nvSpPr>
          <p:spPr>
            <a:xfrm>
              <a:off x="5437093" y="457200"/>
              <a:ext cx="43030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76" name="TextBox 120"/>
          <p:cNvSpPr txBox="1">
            <a:spLocks noChangeArrowheads="1"/>
          </p:cNvSpPr>
          <p:nvPr/>
        </p:nvSpPr>
        <p:spPr bwMode="auto">
          <a:xfrm>
            <a:off x="457200" y="5191780"/>
            <a:ext cx="990600" cy="523220"/>
          </a:xfrm>
          <a:prstGeom prst="rect">
            <a:avLst/>
          </a:prstGeom>
          <a:noFill/>
          <a:ln w="9525">
            <a:noFill/>
            <a:miter lim="800000"/>
            <a:headEnd/>
            <a:tailEnd/>
          </a:ln>
        </p:spPr>
        <p:txBody>
          <a:bodyPr wrap="square">
            <a:spAutoFit/>
          </a:bodyPr>
          <a:lstStyle/>
          <a:p>
            <a:pPr algn="ctr"/>
            <a:r>
              <a:rPr lang="en-US" sz="1400" b="1" dirty="0"/>
              <a:t>Atomic molecular</a:t>
            </a:r>
          </a:p>
        </p:txBody>
      </p:sp>
      <p:sp>
        <p:nvSpPr>
          <p:cNvPr id="78" name="TextBox 122"/>
          <p:cNvSpPr txBox="1">
            <a:spLocks noChangeArrowheads="1"/>
          </p:cNvSpPr>
          <p:nvPr/>
        </p:nvSpPr>
        <p:spPr bwMode="auto">
          <a:xfrm>
            <a:off x="381000" y="2743200"/>
            <a:ext cx="1219200" cy="307777"/>
          </a:xfrm>
          <a:prstGeom prst="rect">
            <a:avLst/>
          </a:prstGeom>
          <a:noFill/>
          <a:ln w="9525">
            <a:noFill/>
            <a:miter lim="800000"/>
            <a:headEnd/>
            <a:tailEnd/>
          </a:ln>
        </p:spPr>
        <p:txBody>
          <a:bodyPr wrap="square">
            <a:spAutoFit/>
          </a:bodyPr>
          <a:lstStyle/>
          <a:p>
            <a:pPr algn="ctr"/>
            <a:r>
              <a:rPr lang="en-US" sz="1400" b="1" dirty="0">
                <a:hlinkClick r:id="rId13" action="ppaction://hlinksldjump"/>
              </a:rPr>
              <a:t>Macroscopic</a:t>
            </a:r>
            <a:endParaRPr lang="en-US" sz="1400" b="1" dirty="0"/>
          </a:p>
        </p:txBody>
      </p:sp>
      <p:sp>
        <p:nvSpPr>
          <p:cNvPr id="79" name="TextBox 123"/>
          <p:cNvSpPr txBox="1">
            <a:spLocks noChangeArrowheads="1"/>
          </p:cNvSpPr>
          <p:nvPr/>
        </p:nvSpPr>
        <p:spPr bwMode="auto">
          <a:xfrm>
            <a:off x="457200" y="1981200"/>
            <a:ext cx="1066800" cy="307777"/>
          </a:xfrm>
          <a:prstGeom prst="rect">
            <a:avLst/>
          </a:prstGeom>
          <a:noFill/>
          <a:ln w="9525">
            <a:noFill/>
            <a:miter lim="800000"/>
            <a:headEnd/>
            <a:tailEnd/>
          </a:ln>
        </p:spPr>
        <p:txBody>
          <a:bodyPr wrap="square">
            <a:spAutoFit/>
          </a:bodyPr>
          <a:lstStyle/>
          <a:p>
            <a:pPr algn="ctr"/>
            <a:r>
              <a:rPr lang="en-US" sz="1400" b="1" dirty="0"/>
              <a:t>Large scale</a:t>
            </a:r>
          </a:p>
        </p:txBody>
      </p:sp>
      <p:pic>
        <p:nvPicPr>
          <p:cNvPr id="80" name="Picture 2"/>
          <p:cNvPicPr>
            <a:picLocks noChangeAspect="1" noChangeArrowheads="1"/>
          </p:cNvPicPr>
          <p:nvPr/>
        </p:nvPicPr>
        <p:blipFill>
          <a:blip r:embed="rId14" cstate="print"/>
          <a:srcRect/>
          <a:stretch>
            <a:fillRect/>
          </a:stretch>
        </p:blipFill>
        <p:spPr bwMode="auto">
          <a:xfrm>
            <a:off x="528935" y="4388823"/>
            <a:ext cx="854928" cy="762000"/>
          </a:xfrm>
          <a:prstGeom prst="rect">
            <a:avLst/>
          </a:prstGeom>
          <a:noFill/>
          <a:ln w="9525">
            <a:noFill/>
            <a:miter lim="800000"/>
            <a:headEnd/>
            <a:tailEnd/>
          </a:ln>
        </p:spPr>
      </p:pic>
      <p:sp>
        <p:nvSpPr>
          <p:cNvPr id="81" name="TextBox 121"/>
          <p:cNvSpPr txBox="1">
            <a:spLocks noChangeArrowheads="1"/>
          </p:cNvSpPr>
          <p:nvPr/>
        </p:nvSpPr>
        <p:spPr bwMode="auto">
          <a:xfrm>
            <a:off x="381000" y="3654623"/>
            <a:ext cx="1143000" cy="307777"/>
          </a:xfrm>
          <a:prstGeom prst="rect">
            <a:avLst/>
          </a:prstGeom>
          <a:noFill/>
          <a:ln w="9525">
            <a:noFill/>
            <a:miter lim="800000"/>
            <a:headEnd/>
            <a:tailEnd/>
          </a:ln>
        </p:spPr>
        <p:txBody>
          <a:bodyPr wrap="square">
            <a:spAutoFit/>
          </a:bodyPr>
          <a:lstStyle/>
          <a:p>
            <a:pPr algn="ctr"/>
            <a:r>
              <a:rPr lang="en-US" sz="1400" b="1" dirty="0" smtClean="0"/>
              <a:t>Microscopic</a:t>
            </a:r>
            <a:endParaRPr lang="en-US" sz="1400" b="1" dirty="0"/>
          </a:p>
        </p:txBody>
      </p:sp>
    </p:spTree>
  </p:cSld>
  <p:clrMapOvr>
    <a:masterClrMapping/>
  </p:clrMapOvr>
  <p:transition xmlns:p14="http://schemas.microsoft.com/office/powerpoint/2010/main" advClick="0">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85"/>
                                        </p:tgtEl>
                                      </p:cBhvr>
                                    </p:animEffect>
                                    <p:set>
                                      <p:cBhvr>
                                        <p:cTn id="7" dur="1" fill="hold">
                                          <p:stCondLst>
                                            <p:cond delay="29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2"/>
          <p:cNvSpPr>
            <a:spLocks noChangeArrowheads="1"/>
          </p:cNvSpPr>
          <p:nvPr/>
        </p:nvSpPr>
        <p:spPr bwMode="auto">
          <a:xfrm>
            <a:off x="3352800" y="2209800"/>
            <a:ext cx="3276600" cy="3048000"/>
          </a:xfrm>
          <a:prstGeom prst="rightArrow">
            <a:avLst>
              <a:gd name="adj1" fmla="val 75926"/>
              <a:gd name="adj2" fmla="val 37495"/>
            </a:avLst>
          </a:prstGeom>
          <a:noFill/>
          <a:ln w="38100">
            <a:solidFill>
              <a:srgbClr val="003300"/>
            </a:solidFill>
            <a:round/>
            <a:headEnd/>
            <a:tailEnd/>
          </a:ln>
        </p:spPr>
        <p:txBody>
          <a:bodyPr/>
          <a:lstStyle/>
          <a:p>
            <a:endParaRPr lang="en-US">
              <a:latin typeface="Calibri" pitchFamily="34" charset="0"/>
            </a:endParaRPr>
          </a:p>
        </p:txBody>
      </p:sp>
      <p:sp>
        <p:nvSpPr>
          <p:cNvPr id="120" name="TextBox 92"/>
          <p:cNvSpPr txBox="1">
            <a:spLocks noChangeArrowheads="1"/>
          </p:cNvSpPr>
          <p:nvPr/>
        </p:nvSpPr>
        <p:spPr bwMode="auto">
          <a:xfrm rot="16200000">
            <a:off x="-239713" y="3825199"/>
            <a:ext cx="941091" cy="461665"/>
          </a:xfrm>
          <a:prstGeom prst="rect">
            <a:avLst/>
          </a:prstGeom>
          <a:noFill/>
          <a:ln w="9525">
            <a:noFill/>
            <a:miter lim="800000"/>
            <a:headEnd/>
            <a:tailEnd/>
          </a:ln>
        </p:spPr>
        <p:txBody>
          <a:bodyPr wrap="none">
            <a:spAutoFit/>
          </a:bodyPr>
          <a:lstStyle/>
          <a:p>
            <a:r>
              <a:rPr lang="en-US" sz="2400" b="1" u="sng" dirty="0" smtClean="0"/>
              <a:t>scales</a:t>
            </a:r>
            <a:endParaRPr lang="en-US" sz="2400" b="1" u="sng" dirty="0"/>
          </a:p>
        </p:txBody>
      </p:sp>
      <p:cxnSp>
        <p:nvCxnSpPr>
          <p:cNvPr id="143" name="Straight Connector 142"/>
          <p:cNvCxnSpPr/>
          <p:nvPr/>
        </p:nvCxnSpPr>
        <p:spPr>
          <a:xfrm>
            <a:off x="609600" y="7620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62000" y="361890"/>
            <a:ext cx="7620000" cy="400110"/>
          </a:xfrm>
          <a:prstGeom prst="rect">
            <a:avLst/>
          </a:prstGeom>
          <a:noFill/>
        </p:spPr>
        <p:txBody>
          <a:bodyPr wrap="square" rtlCol="0">
            <a:spAutoFit/>
          </a:bodyPr>
          <a:lstStyle/>
          <a:p>
            <a:r>
              <a:rPr lang="en-US" sz="2000" b="1" dirty="0" smtClean="0"/>
              <a:t>Matter movement of ethanol burning at atomic-molecular world</a:t>
            </a:r>
            <a:endParaRPr lang="en-US" sz="2000" b="1" dirty="0"/>
          </a:p>
        </p:txBody>
      </p:sp>
      <p:sp>
        <p:nvSpPr>
          <p:cNvPr id="114" name="Rectangle 113"/>
          <p:cNvSpPr/>
          <p:nvPr/>
        </p:nvSpPr>
        <p:spPr>
          <a:xfrm>
            <a:off x="1524000" y="1676400"/>
            <a:ext cx="6934200" cy="3733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p:cNvGrpSpPr/>
          <p:nvPr/>
        </p:nvGrpSpPr>
        <p:grpSpPr>
          <a:xfrm>
            <a:off x="3886200" y="3048000"/>
            <a:ext cx="1673799" cy="1379711"/>
            <a:chOff x="4041201" y="3223420"/>
            <a:chExt cx="1265237" cy="1128091"/>
          </a:xfrm>
        </p:grpSpPr>
        <p:sp>
          <p:nvSpPr>
            <p:cNvPr id="149" name="Oval 148"/>
            <p:cNvSpPr/>
            <p:nvPr/>
          </p:nvSpPr>
          <p:spPr>
            <a:xfrm>
              <a:off x="4169788" y="3440908"/>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0" name="Oval 149"/>
            <p:cNvSpPr/>
            <p:nvPr/>
          </p:nvSpPr>
          <p:spPr>
            <a:xfrm>
              <a:off x="4286470" y="4069558"/>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1" name="Oval 150"/>
            <p:cNvSpPr/>
            <p:nvPr/>
          </p:nvSpPr>
          <p:spPr>
            <a:xfrm>
              <a:off x="4062632" y="3726157"/>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2" name="Oval 151"/>
            <p:cNvSpPr/>
            <p:nvPr/>
          </p:nvSpPr>
          <p:spPr>
            <a:xfrm>
              <a:off x="4850825" y="3440908"/>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3" name="Oval 152"/>
            <p:cNvSpPr/>
            <p:nvPr/>
          </p:nvSpPr>
          <p:spPr>
            <a:xfrm>
              <a:off x="4600794" y="3838576"/>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4" name="Oval 153"/>
            <p:cNvSpPr/>
            <p:nvPr/>
          </p:nvSpPr>
          <p:spPr>
            <a:xfrm>
              <a:off x="5120700" y="4010027"/>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5" name="Oval 154"/>
            <p:cNvSpPr/>
            <p:nvPr/>
          </p:nvSpPr>
          <p:spPr>
            <a:xfrm>
              <a:off x="4665087" y="4165773"/>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6" name="Oval 155"/>
            <p:cNvSpPr/>
            <p:nvPr/>
          </p:nvSpPr>
          <p:spPr>
            <a:xfrm>
              <a:off x="4508717" y="3395663"/>
              <a:ext cx="185738" cy="185738"/>
            </a:xfrm>
            <a:prstGeom prst="ellipse">
              <a:avLst/>
            </a:prstGeom>
            <a:gradFill>
              <a:gsLst>
                <a:gs pos="0">
                  <a:schemeClr val="tx1"/>
                </a:gs>
                <a:gs pos="5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7" name="Oval 156"/>
            <p:cNvSpPr/>
            <p:nvPr/>
          </p:nvSpPr>
          <p:spPr>
            <a:xfrm>
              <a:off x="4834156" y="3880645"/>
              <a:ext cx="185738" cy="185738"/>
            </a:xfrm>
            <a:prstGeom prst="ellipse">
              <a:avLst/>
            </a:prstGeom>
            <a:gradFill>
              <a:gsLst>
                <a:gs pos="0">
                  <a:schemeClr val="tx1"/>
                </a:gs>
                <a:gs pos="5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8" name="Oval 157"/>
            <p:cNvSpPr/>
            <p:nvPr/>
          </p:nvSpPr>
          <p:spPr>
            <a:xfrm>
              <a:off x="4415056" y="3657099"/>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9" name="Oval 158"/>
            <p:cNvSpPr/>
            <p:nvPr/>
          </p:nvSpPr>
          <p:spPr>
            <a:xfrm>
              <a:off x="5069901" y="3488532"/>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0" name="Oval 159"/>
            <p:cNvSpPr/>
            <p:nvPr/>
          </p:nvSpPr>
          <p:spPr>
            <a:xfrm>
              <a:off x="4249957" y="3223420"/>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1" name="Oval 160"/>
            <p:cNvSpPr/>
            <p:nvPr/>
          </p:nvSpPr>
          <p:spPr>
            <a:xfrm>
              <a:off x="5120700" y="3753937"/>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2" name="Oval 161"/>
            <p:cNvSpPr/>
            <p:nvPr/>
          </p:nvSpPr>
          <p:spPr>
            <a:xfrm>
              <a:off x="4041201" y="3981958"/>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3" name="Oval 162"/>
            <p:cNvSpPr/>
            <p:nvPr/>
          </p:nvSpPr>
          <p:spPr>
            <a:xfrm>
              <a:off x="4743670" y="3603918"/>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grpSp>
      <p:sp>
        <p:nvSpPr>
          <p:cNvPr id="192" name="Bent Arrow 191">
            <a:hlinkClick r:id="rId3" action="ppaction://hlinksldjump"/>
          </p:cNvPr>
          <p:cNvSpPr/>
          <p:nvPr/>
        </p:nvSpPr>
        <p:spPr>
          <a:xfrm rot="10800000" flipH="1">
            <a:off x="8229600" y="6019800"/>
            <a:ext cx="685800" cy="6096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TextBox 192"/>
          <p:cNvSpPr txBox="1"/>
          <p:nvPr/>
        </p:nvSpPr>
        <p:spPr>
          <a:xfrm>
            <a:off x="8077200" y="6581001"/>
            <a:ext cx="1066800" cy="276999"/>
          </a:xfrm>
          <a:prstGeom prst="rect">
            <a:avLst/>
          </a:prstGeom>
          <a:noFill/>
        </p:spPr>
        <p:txBody>
          <a:bodyPr wrap="square" rtlCol="0">
            <a:spAutoFit/>
          </a:bodyPr>
          <a:lstStyle/>
          <a:p>
            <a:r>
              <a:rPr lang="en-US" sz="1200" b="1" dirty="0" smtClean="0"/>
              <a:t>Back to blank</a:t>
            </a:r>
            <a:endParaRPr lang="en-US" sz="1200" b="1" dirty="0"/>
          </a:p>
        </p:txBody>
      </p:sp>
      <p:sp>
        <p:nvSpPr>
          <p:cNvPr id="197" name="Rectangle 196"/>
          <p:cNvSpPr/>
          <p:nvPr/>
        </p:nvSpPr>
        <p:spPr>
          <a:xfrm>
            <a:off x="1752600" y="4419600"/>
            <a:ext cx="1371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8" name="Rectangle 197"/>
          <p:cNvSpPr/>
          <p:nvPr/>
        </p:nvSpPr>
        <p:spPr>
          <a:xfrm>
            <a:off x="1752600" y="3200400"/>
            <a:ext cx="1295400" cy="688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9" name="TextBox 98"/>
          <p:cNvSpPr txBox="1">
            <a:spLocks noChangeArrowheads="1"/>
          </p:cNvSpPr>
          <p:nvPr/>
        </p:nvSpPr>
        <p:spPr bwMode="auto">
          <a:xfrm>
            <a:off x="2209799" y="4419600"/>
            <a:ext cx="441325" cy="338138"/>
          </a:xfrm>
          <a:prstGeom prst="rect">
            <a:avLst/>
          </a:prstGeom>
          <a:noFill/>
          <a:ln w="9525">
            <a:noFill/>
            <a:miter lim="800000"/>
            <a:headEnd/>
            <a:tailEnd/>
          </a:ln>
        </p:spPr>
        <p:txBody>
          <a:bodyPr>
            <a:spAutoFit/>
          </a:bodyPr>
          <a:lstStyle/>
          <a:p>
            <a:r>
              <a:rPr lang="en-US" sz="1600" b="1" dirty="0"/>
              <a:t>O</a:t>
            </a:r>
            <a:r>
              <a:rPr lang="en-US" b="1" baseline="-25000" dirty="0"/>
              <a:t>2</a:t>
            </a:r>
          </a:p>
        </p:txBody>
      </p:sp>
      <p:sp>
        <p:nvSpPr>
          <p:cNvPr id="200" name="TextBox 71"/>
          <p:cNvSpPr txBox="1">
            <a:spLocks noChangeArrowheads="1"/>
          </p:cNvSpPr>
          <p:nvPr/>
        </p:nvSpPr>
        <p:spPr bwMode="auto">
          <a:xfrm>
            <a:off x="1676400" y="3200400"/>
            <a:ext cx="1354138" cy="369888"/>
          </a:xfrm>
          <a:prstGeom prst="rect">
            <a:avLst/>
          </a:prstGeom>
          <a:noFill/>
          <a:ln w="9525">
            <a:noFill/>
            <a:miter lim="800000"/>
            <a:headEnd/>
            <a:tailEnd/>
          </a:ln>
        </p:spPr>
        <p:txBody>
          <a:bodyPr>
            <a:spAutoFit/>
          </a:bodyPr>
          <a:lstStyle/>
          <a:p>
            <a:pPr algn="ctr"/>
            <a:r>
              <a:rPr lang="en-US" b="1" dirty="0" smtClean="0"/>
              <a:t>C</a:t>
            </a:r>
            <a:r>
              <a:rPr lang="en-US" b="1" baseline="-25000" dirty="0" smtClean="0"/>
              <a:t>2</a:t>
            </a:r>
            <a:r>
              <a:rPr lang="en-US" b="1" dirty="0" smtClean="0"/>
              <a:t>H</a:t>
            </a:r>
            <a:r>
              <a:rPr lang="en-US" b="1" baseline="-25000" dirty="0" smtClean="0"/>
              <a:t>5</a:t>
            </a:r>
            <a:r>
              <a:rPr lang="en-US" b="1" dirty="0" smtClean="0"/>
              <a:t>OH</a:t>
            </a:r>
            <a:endParaRPr lang="en-US" b="1" baseline="-25000" dirty="0"/>
          </a:p>
        </p:txBody>
      </p:sp>
      <p:pic>
        <p:nvPicPr>
          <p:cNvPr id="201" name="Picture 200" descr="123123.gif"/>
          <p:cNvPicPr>
            <a:picLocks noChangeAspect="1"/>
          </p:cNvPicPr>
          <p:nvPr/>
        </p:nvPicPr>
        <p:blipFill>
          <a:blip r:embed="rId4" cstate="print"/>
          <a:stretch>
            <a:fillRect/>
          </a:stretch>
        </p:blipFill>
        <p:spPr>
          <a:xfrm rot="603068">
            <a:off x="2209800" y="3505200"/>
            <a:ext cx="457200" cy="370901"/>
          </a:xfrm>
          <a:prstGeom prst="rect">
            <a:avLst/>
          </a:prstGeom>
        </p:spPr>
      </p:pic>
      <p:pic>
        <p:nvPicPr>
          <p:cNvPr id="202" name="Picture 201" descr="Oxygen.gif"/>
          <p:cNvPicPr>
            <a:picLocks noChangeAspect="1"/>
          </p:cNvPicPr>
          <p:nvPr/>
        </p:nvPicPr>
        <p:blipFill>
          <a:blip r:embed="rId5" cstate="print"/>
          <a:stretch>
            <a:fillRect/>
          </a:stretch>
        </p:blipFill>
        <p:spPr>
          <a:xfrm rot="253603">
            <a:off x="2220472" y="4785835"/>
            <a:ext cx="411892" cy="304800"/>
          </a:xfrm>
          <a:prstGeom prst="rect">
            <a:avLst/>
          </a:prstGeom>
        </p:spPr>
      </p:pic>
      <p:pic>
        <p:nvPicPr>
          <p:cNvPr id="203" name="Picture 202" descr="Oxygen.gif"/>
          <p:cNvPicPr>
            <a:picLocks noChangeAspect="1"/>
          </p:cNvPicPr>
          <p:nvPr/>
        </p:nvPicPr>
        <p:blipFill>
          <a:blip r:embed="rId5" cstate="print"/>
          <a:stretch>
            <a:fillRect/>
          </a:stretch>
        </p:blipFill>
        <p:spPr>
          <a:xfrm rot="253603">
            <a:off x="1763273" y="4815364"/>
            <a:ext cx="411892" cy="304800"/>
          </a:xfrm>
          <a:prstGeom prst="rect">
            <a:avLst/>
          </a:prstGeom>
        </p:spPr>
      </p:pic>
      <p:pic>
        <p:nvPicPr>
          <p:cNvPr id="204" name="Picture 203" descr="Oxygen.gif"/>
          <p:cNvPicPr>
            <a:picLocks noChangeAspect="1"/>
          </p:cNvPicPr>
          <p:nvPr/>
        </p:nvPicPr>
        <p:blipFill>
          <a:blip r:embed="rId5" cstate="print"/>
          <a:stretch>
            <a:fillRect/>
          </a:stretch>
        </p:blipFill>
        <p:spPr>
          <a:xfrm rot="253603">
            <a:off x="2625435" y="4815366"/>
            <a:ext cx="411892" cy="304800"/>
          </a:xfrm>
          <a:prstGeom prst="rect">
            <a:avLst/>
          </a:prstGeom>
        </p:spPr>
      </p:pic>
      <p:sp>
        <p:nvSpPr>
          <p:cNvPr id="205" name="Rectangle 204"/>
          <p:cNvSpPr/>
          <p:nvPr/>
        </p:nvSpPr>
        <p:spPr>
          <a:xfrm>
            <a:off x="6902451" y="3276601"/>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Rectangle 205"/>
          <p:cNvSpPr/>
          <p:nvPr/>
        </p:nvSpPr>
        <p:spPr>
          <a:xfrm>
            <a:off x="6826250" y="4267200"/>
            <a:ext cx="1295401" cy="688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TextBox 91"/>
          <p:cNvSpPr txBox="1">
            <a:spLocks noChangeArrowheads="1"/>
          </p:cNvSpPr>
          <p:nvPr/>
        </p:nvSpPr>
        <p:spPr bwMode="auto">
          <a:xfrm>
            <a:off x="7131050" y="3200400"/>
            <a:ext cx="763588" cy="369888"/>
          </a:xfrm>
          <a:prstGeom prst="rect">
            <a:avLst/>
          </a:prstGeom>
          <a:noFill/>
          <a:ln w="9525">
            <a:noFill/>
            <a:miter lim="800000"/>
            <a:headEnd/>
            <a:tailEnd/>
          </a:ln>
        </p:spPr>
        <p:txBody>
          <a:bodyPr>
            <a:spAutoFit/>
          </a:bodyPr>
          <a:lstStyle/>
          <a:p>
            <a:r>
              <a:rPr lang="en-US" b="1" dirty="0"/>
              <a:t> H</a:t>
            </a:r>
            <a:r>
              <a:rPr lang="en-US" b="1" baseline="-25000" dirty="0"/>
              <a:t>2</a:t>
            </a:r>
            <a:r>
              <a:rPr lang="en-US" b="1" dirty="0"/>
              <a:t>O </a:t>
            </a:r>
          </a:p>
        </p:txBody>
      </p:sp>
      <p:sp>
        <p:nvSpPr>
          <p:cNvPr id="208" name="TextBox 106"/>
          <p:cNvSpPr txBox="1">
            <a:spLocks noChangeArrowheads="1"/>
          </p:cNvSpPr>
          <p:nvPr/>
        </p:nvSpPr>
        <p:spPr bwMode="auto">
          <a:xfrm>
            <a:off x="7207250" y="4343400"/>
            <a:ext cx="592138" cy="338138"/>
          </a:xfrm>
          <a:prstGeom prst="rect">
            <a:avLst/>
          </a:prstGeom>
          <a:noFill/>
          <a:ln w="9525">
            <a:noFill/>
            <a:miter lim="800000"/>
            <a:headEnd/>
            <a:tailEnd/>
          </a:ln>
        </p:spPr>
        <p:txBody>
          <a:bodyPr>
            <a:spAutoFit/>
          </a:bodyPr>
          <a:lstStyle/>
          <a:p>
            <a:r>
              <a:rPr lang="en-US" sz="1600" b="1" dirty="0"/>
              <a:t>CO</a:t>
            </a:r>
            <a:r>
              <a:rPr lang="en-US" sz="1600" b="1" baseline="-25000" dirty="0"/>
              <a:t>2</a:t>
            </a:r>
          </a:p>
        </p:txBody>
      </p:sp>
      <p:pic>
        <p:nvPicPr>
          <p:cNvPr id="209" name="Picture 208" descr="water.gif"/>
          <p:cNvPicPr>
            <a:picLocks noChangeAspect="1"/>
          </p:cNvPicPr>
          <p:nvPr/>
        </p:nvPicPr>
        <p:blipFill>
          <a:blip r:embed="rId6" cstate="print"/>
          <a:stretch>
            <a:fillRect/>
          </a:stretch>
        </p:blipFill>
        <p:spPr>
          <a:xfrm>
            <a:off x="7315200" y="3505200"/>
            <a:ext cx="380999" cy="316301"/>
          </a:xfrm>
          <a:prstGeom prst="rect">
            <a:avLst/>
          </a:prstGeom>
        </p:spPr>
      </p:pic>
      <p:pic>
        <p:nvPicPr>
          <p:cNvPr id="210" name="Picture 209" descr="CO2.gif"/>
          <p:cNvPicPr>
            <a:picLocks noChangeAspect="1"/>
          </p:cNvPicPr>
          <p:nvPr/>
        </p:nvPicPr>
        <p:blipFill>
          <a:blip r:embed="rId7" cstate="print"/>
          <a:stretch>
            <a:fillRect/>
          </a:stretch>
        </p:blipFill>
        <p:spPr>
          <a:xfrm>
            <a:off x="7467600" y="4648200"/>
            <a:ext cx="457200" cy="287383"/>
          </a:xfrm>
          <a:prstGeom prst="rect">
            <a:avLst/>
          </a:prstGeom>
        </p:spPr>
      </p:pic>
      <p:pic>
        <p:nvPicPr>
          <p:cNvPr id="211" name="Picture 210" descr="CO2.gif"/>
          <p:cNvPicPr>
            <a:picLocks noChangeAspect="1"/>
          </p:cNvPicPr>
          <p:nvPr/>
        </p:nvPicPr>
        <p:blipFill>
          <a:blip r:embed="rId7" cstate="print"/>
          <a:stretch>
            <a:fillRect/>
          </a:stretch>
        </p:blipFill>
        <p:spPr>
          <a:xfrm>
            <a:off x="7010400" y="4648200"/>
            <a:ext cx="457200" cy="287383"/>
          </a:xfrm>
          <a:prstGeom prst="rect">
            <a:avLst/>
          </a:prstGeom>
        </p:spPr>
      </p:pic>
      <p:pic>
        <p:nvPicPr>
          <p:cNvPr id="212" name="Picture 211" descr="water.gif"/>
          <p:cNvPicPr>
            <a:picLocks noChangeAspect="1"/>
          </p:cNvPicPr>
          <p:nvPr/>
        </p:nvPicPr>
        <p:blipFill>
          <a:blip r:embed="rId6" cstate="print"/>
          <a:stretch>
            <a:fillRect/>
          </a:stretch>
        </p:blipFill>
        <p:spPr>
          <a:xfrm>
            <a:off x="7772401" y="3505200"/>
            <a:ext cx="380999" cy="316301"/>
          </a:xfrm>
          <a:prstGeom prst="rect">
            <a:avLst/>
          </a:prstGeom>
        </p:spPr>
      </p:pic>
      <p:pic>
        <p:nvPicPr>
          <p:cNvPr id="213" name="Picture 212" descr="water.gif"/>
          <p:cNvPicPr>
            <a:picLocks noChangeAspect="1"/>
          </p:cNvPicPr>
          <p:nvPr/>
        </p:nvPicPr>
        <p:blipFill>
          <a:blip r:embed="rId6" cstate="print"/>
          <a:stretch>
            <a:fillRect/>
          </a:stretch>
        </p:blipFill>
        <p:spPr>
          <a:xfrm>
            <a:off x="6934200" y="3505200"/>
            <a:ext cx="380999" cy="316301"/>
          </a:xfrm>
          <a:prstGeom prst="rect">
            <a:avLst/>
          </a:prstGeom>
        </p:spPr>
      </p:pic>
      <p:sp>
        <p:nvSpPr>
          <p:cNvPr id="214" name="TextBox 88"/>
          <p:cNvSpPr txBox="1">
            <a:spLocks noChangeArrowheads="1"/>
          </p:cNvSpPr>
          <p:nvPr/>
        </p:nvSpPr>
        <p:spPr bwMode="auto">
          <a:xfrm>
            <a:off x="1944390" y="5971400"/>
            <a:ext cx="1408912" cy="307777"/>
          </a:xfrm>
          <a:prstGeom prst="rect">
            <a:avLst/>
          </a:prstGeom>
          <a:noFill/>
          <a:ln w="9525">
            <a:noFill/>
            <a:miter lim="800000"/>
            <a:headEnd/>
            <a:tailEnd/>
          </a:ln>
        </p:spPr>
        <p:txBody>
          <a:bodyPr wrap="none">
            <a:spAutoFit/>
          </a:bodyPr>
          <a:lstStyle/>
          <a:p>
            <a:r>
              <a:rPr lang="en-US" sz="1400" dirty="0">
                <a:hlinkClick r:id="rId8" action="ppaction://hlinksldjump"/>
              </a:rPr>
              <a:t>Material </a:t>
            </a:r>
            <a:r>
              <a:rPr lang="en-US" sz="1400" dirty="0" smtClean="0">
                <a:hlinkClick r:id="rId8" action="ppaction://hlinksldjump"/>
              </a:rPr>
              <a:t>identity</a:t>
            </a:r>
            <a:endParaRPr lang="en-US" sz="1400" dirty="0"/>
          </a:p>
        </p:txBody>
      </p:sp>
      <p:sp>
        <p:nvSpPr>
          <p:cNvPr id="215" name="TextBox 90"/>
          <p:cNvSpPr txBox="1">
            <a:spLocks noChangeArrowheads="1"/>
          </p:cNvSpPr>
          <p:nvPr/>
        </p:nvSpPr>
        <p:spPr bwMode="auto">
          <a:xfrm>
            <a:off x="1680865" y="5742800"/>
            <a:ext cx="702885" cy="307777"/>
          </a:xfrm>
          <a:prstGeom prst="rect">
            <a:avLst/>
          </a:prstGeom>
          <a:noFill/>
          <a:ln w="9525">
            <a:noFill/>
            <a:miter lim="800000"/>
            <a:headEnd/>
            <a:tailEnd/>
          </a:ln>
        </p:spPr>
        <p:txBody>
          <a:bodyPr wrap="none">
            <a:spAutoFit/>
          </a:bodyPr>
          <a:lstStyle/>
          <a:p>
            <a:r>
              <a:rPr lang="en-US" sz="1400" b="1" u="sng" dirty="0"/>
              <a:t>Matter</a:t>
            </a:r>
          </a:p>
        </p:txBody>
      </p:sp>
      <p:sp>
        <p:nvSpPr>
          <p:cNvPr id="216" name="TextBox 94"/>
          <p:cNvSpPr txBox="1">
            <a:spLocks noChangeArrowheads="1"/>
          </p:cNvSpPr>
          <p:nvPr/>
        </p:nvSpPr>
        <p:spPr bwMode="auto">
          <a:xfrm>
            <a:off x="1680865" y="6202977"/>
            <a:ext cx="690702" cy="307777"/>
          </a:xfrm>
          <a:prstGeom prst="rect">
            <a:avLst/>
          </a:prstGeom>
          <a:noFill/>
          <a:ln w="9525">
            <a:noFill/>
            <a:miter lim="800000"/>
            <a:headEnd/>
            <a:tailEnd/>
          </a:ln>
        </p:spPr>
        <p:txBody>
          <a:bodyPr wrap="none">
            <a:spAutoFit/>
          </a:bodyPr>
          <a:lstStyle/>
          <a:p>
            <a:r>
              <a:rPr lang="en-US" sz="1400" b="1" u="sng" dirty="0"/>
              <a:t>Energy</a:t>
            </a:r>
          </a:p>
        </p:txBody>
      </p:sp>
      <p:sp>
        <p:nvSpPr>
          <p:cNvPr id="217" name="Rectangle 216"/>
          <p:cNvSpPr/>
          <p:nvPr/>
        </p:nvSpPr>
        <p:spPr>
          <a:xfrm>
            <a:off x="1825328" y="601902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218" name="TextBox 102"/>
          <p:cNvSpPr txBox="1">
            <a:spLocks noChangeArrowheads="1"/>
          </p:cNvSpPr>
          <p:nvPr/>
        </p:nvSpPr>
        <p:spPr bwMode="auto">
          <a:xfrm>
            <a:off x="1909465" y="6460152"/>
            <a:ext cx="2597827" cy="307777"/>
          </a:xfrm>
          <a:prstGeom prst="rect">
            <a:avLst/>
          </a:prstGeom>
          <a:noFill/>
          <a:ln w="9525">
            <a:noFill/>
            <a:miter lim="800000"/>
            <a:headEnd/>
            <a:tailEnd/>
          </a:ln>
        </p:spPr>
        <p:txBody>
          <a:bodyPr wrap="none">
            <a:spAutoFit/>
          </a:bodyPr>
          <a:lstStyle/>
          <a:p>
            <a:r>
              <a:rPr lang="en-US" sz="1400" dirty="0">
                <a:hlinkClick r:id="rId9" action="ppaction://hlinksldjump"/>
              </a:rPr>
              <a:t>Energy </a:t>
            </a:r>
            <a:r>
              <a:rPr lang="en-US" sz="1400" dirty="0" smtClean="0">
                <a:hlinkClick r:id="rId9" action="ppaction://hlinksldjump"/>
              </a:rPr>
              <a:t>forms and transformation</a:t>
            </a:r>
            <a:endParaRPr lang="en-US" sz="1400" dirty="0"/>
          </a:p>
        </p:txBody>
      </p:sp>
      <p:sp>
        <p:nvSpPr>
          <p:cNvPr id="219" name="Rectangle 218"/>
          <p:cNvSpPr/>
          <p:nvPr/>
        </p:nvSpPr>
        <p:spPr bwMode="auto">
          <a:xfrm>
            <a:off x="1828503" y="6501427"/>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220" name="TextBox 104"/>
          <p:cNvSpPr txBox="1">
            <a:spLocks noChangeArrowheads="1"/>
          </p:cNvSpPr>
          <p:nvPr/>
        </p:nvSpPr>
        <p:spPr bwMode="auto">
          <a:xfrm>
            <a:off x="3503947" y="5971400"/>
            <a:ext cx="1830053" cy="307777"/>
          </a:xfrm>
          <a:prstGeom prst="rect">
            <a:avLst/>
          </a:prstGeom>
          <a:noFill/>
          <a:ln w="9525">
            <a:noFill/>
            <a:miter lim="800000"/>
            <a:headEnd/>
            <a:tailEnd/>
          </a:ln>
        </p:spPr>
        <p:txBody>
          <a:bodyPr wrap="none">
            <a:spAutoFit/>
          </a:bodyPr>
          <a:lstStyle/>
          <a:p>
            <a:r>
              <a:rPr lang="en-US" sz="1400" dirty="0">
                <a:hlinkClick r:id="rId10" action="ppaction://hlinksldjump"/>
              </a:rPr>
              <a:t>Matter </a:t>
            </a:r>
            <a:r>
              <a:rPr lang="en-US" sz="1400" dirty="0" smtClean="0">
                <a:hlinkClick r:id="rId10" action="ppaction://hlinksldjump"/>
              </a:rPr>
              <a:t>transformation</a:t>
            </a:r>
            <a:endParaRPr lang="en-US" sz="1400" dirty="0"/>
          </a:p>
        </p:txBody>
      </p:sp>
      <p:sp>
        <p:nvSpPr>
          <p:cNvPr id="222" name="TextBox 104"/>
          <p:cNvSpPr txBox="1">
            <a:spLocks noChangeArrowheads="1"/>
          </p:cNvSpPr>
          <p:nvPr/>
        </p:nvSpPr>
        <p:spPr bwMode="auto">
          <a:xfrm>
            <a:off x="5757863" y="6172200"/>
            <a:ext cx="828881" cy="307777"/>
          </a:xfrm>
          <a:prstGeom prst="rect">
            <a:avLst/>
          </a:prstGeom>
          <a:noFill/>
          <a:ln w="9525">
            <a:noFill/>
            <a:miter lim="800000"/>
            <a:headEnd/>
            <a:tailEnd/>
          </a:ln>
        </p:spPr>
        <p:txBody>
          <a:bodyPr wrap="none">
            <a:spAutoFit/>
          </a:bodyPr>
          <a:lstStyle/>
          <a:p>
            <a:r>
              <a:rPr lang="en-US" sz="1400" dirty="0" smtClean="0">
                <a:hlinkClick r:id="rId11" action="ppaction://hlinksldjump"/>
              </a:rPr>
              <a:t>All filters</a:t>
            </a:r>
            <a:endParaRPr lang="en-US" sz="1400" dirty="0"/>
          </a:p>
        </p:txBody>
      </p:sp>
      <p:sp>
        <p:nvSpPr>
          <p:cNvPr id="223" name="Rectangle 222"/>
          <p:cNvSpPr/>
          <p:nvPr/>
        </p:nvSpPr>
        <p:spPr bwMode="auto">
          <a:xfrm>
            <a:off x="5638800" y="62388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cxnSp>
        <p:nvCxnSpPr>
          <p:cNvPr id="224" name="Straight Connector 223"/>
          <p:cNvCxnSpPr/>
          <p:nvPr/>
        </p:nvCxnSpPr>
        <p:spPr>
          <a:xfrm rot="5400000">
            <a:off x="956965" y="6241077"/>
            <a:ext cx="990600"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385465" y="6107668"/>
            <a:ext cx="1219200" cy="369332"/>
          </a:xfrm>
          <a:prstGeom prst="rect">
            <a:avLst/>
          </a:prstGeom>
          <a:noFill/>
        </p:spPr>
        <p:txBody>
          <a:bodyPr wrap="square" rtlCol="0">
            <a:spAutoFit/>
          </a:bodyPr>
          <a:lstStyle/>
          <a:p>
            <a:r>
              <a:rPr lang="en-US" b="1" dirty="0" smtClean="0"/>
              <a:t>Analyzing</a:t>
            </a:r>
            <a:endParaRPr lang="en-US" b="1" dirty="0"/>
          </a:p>
        </p:txBody>
      </p:sp>
      <p:sp>
        <p:nvSpPr>
          <p:cNvPr id="226" name="Rectangle 225"/>
          <p:cNvSpPr/>
          <p:nvPr/>
        </p:nvSpPr>
        <p:spPr>
          <a:xfrm>
            <a:off x="461665" y="5745777"/>
            <a:ext cx="616773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70"/>
          <p:cNvGrpSpPr>
            <a:grpSpLocks/>
          </p:cNvGrpSpPr>
          <p:nvPr/>
        </p:nvGrpSpPr>
        <p:grpSpPr bwMode="auto">
          <a:xfrm>
            <a:off x="3424238" y="6019800"/>
            <a:ext cx="157162" cy="158750"/>
            <a:chOff x="7848600" y="944563"/>
            <a:chExt cx="157163" cy="158750"/>
          </a:xfrm>
        </p:grpSpPr>
        <p:sp>
          <p:nvSpPr>
            <p:cNvPr id="228" name="Rectangle 227"/>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229" name="Group 109"/>
            <p:cNvGrpSpPr>
              <a:grpSpLocks/>
            </p:cNvGrpSpPr>
            <p:nvPr/>
          </p:nvGrpSpPr>
          <p:grpSpPr bwMode="auto">
            <a:xfrm>
              <a:off x="7853362" y="950913"/>
              <a:ext cx="152401" cy="152400"/>
              <a:chOff x="6019799" y="304800"/>
              <a:chExt cx="152401" cy="152401"/>
            </a:xfrm>
          </p:grpSpPr>
          <p:cxnSp>
            <p:nvCxnSpPr>
              <p:cNvPr id="230" name="Straight Connector 229"/>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9" name="Group 12"/>
          <p:cNvGrpSpPr>
            <a:grpSpLocks/>
          </p:cNvGrpSpPr>
          <p:nvPr/>
        </p:nvGrpSpPr>
        <p:grpSpPr bwMode="auto">
          <a:xfrm rot="16200000">
            <a:off x="-1028696" y="3238499"/>
            <a:ext cx="3962398" cy="990604"/>
            <a:chOff x="3729317" y="457195"/>
            <a:chExt cx="2138082" cy="1371605"/>
          </a:xfrm>
        </p:grpSpPr>
        <p:sp>
          <p:nvSpPr>
            <p:cNvPr id="80" name="Rectangle 79"/>
            <p:cNvSpPr/>
            <p:nvPr/>
          </p:nvSpPr>
          <p:spPr>
            <a:xfrm>
              <a:off x="3729317" y="457197"/>
              <a:ext cx="822340" cy="13715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1" name="Rectangle 80"/>
            <p:cNvSpPr/>
            <p:nvPr/>
          </p:nvSpPr>
          <p:spPr>
            <a:xfrm>
              <a:off x="4551657" y="457195"/>
              <a:ext cx="452287" cy="1371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2" name="Rectangle 81"/>
            <p:cNvSpPr/>
            <p:nvPr/>
          </p:nvSpPr>
          <p:spPr>
            <a:xfrm>
              <a:off x="5003942" y="457200"/>
              <a:ext cx="452287"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3" name="Rectangle 82"/>
            <p:cNvSpPr/>
            <p:nvPr/>
          </p:nvSpPr>
          <p:spPr>
            <a:xfrm>
              <a:off x="5437093" y="457200"/>
              <a:ext cx="43030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84" name="TextBox 120"/>
          <p:cNvSpPr txBox="1">
            <a:spLocks noChangeArrowheads="1"/>
          </p:cNvSpPr>
          <p:nvPr/>
        </p:nvSpPr>
        <p:spPr bwMode="auto">
          <a:xfrm>
            <a:off x="457200" y="5191780"/>
            <a:ext cx="990600" cy="523220"/>
          </a:xfrm>
          <a:prstGeom prst="rect">
            <a:avLst/>
          </a:prstGeom>
          <a:noFill/>
          <a:ln w="9525">
            <a:noFill/>
            <a:miter lim="800000"/>
            <a:headEnd/>
            <a:tailEnd/>
          </a:ln>
        </p:spPr>
        <p:txBody>
          <a:bodyPr wrap="square">
            <a:spAutoFit/>
          </a:bodyPr>
          <a:lstStyle/>
          <a:p>
            <a:pPr algn="ctr"/>
            <a:r>
              <a:rPr lang="en-US" sz="1400" b="1" dirty="0"/>
              <a:t>Atomic molecular</a:t>
            </a:r>
          </a:p>
        </p:txBody>
      </p:sp>
      <p:sp>
        <p:nvSpPr>
          <p:cNvPr id="86" name="TextBox 122"/>
          <p:cNvSpPr txBox="1">
            <a:spLocks noChangeArrowheads="1"/>
          </p:cNvSpPr>
          <p:nvPr/>
        </p:nvSpPr>
        <p:spPr bwMode="auto">
          <a:xfrm>
            <a:off x="381000" y="2743200"/>
            <a:ext cx="1219200" cy="307777"/>
          </a:xfrm>
          <a:prstGeom prst="rect">
            <a:avLst/>
          </a:prstGeom>
          <a:noFill/>
          <a:ln w="9525">
            <a:noFill/>
            <a:miter lim="800000"/>
            <a:headEnd/>
            <a:tailEnd/>
          </a:ln>
        </p:spPr>
        <p:txBody>
          <a:bodyPr wrap="square">
            <a:spAutoFit/>
          </a:bodyPr>
          <a:lstStyle/>
          <a:p>
            <a:pPr algn="ctr"/>
            <a:r>
              <a:rPr lang="en-US" sz="1400" b="1" dirty="0">
                <a:hlinkClick r:id="rId12" action="ppaction://hlinksldjump"/>
              </a:rPr>
              <a:t>Macroscopic</a:t>
            </a:r>
            <a:endParaRPr lang="en-US" sz="1400" b="1" dirty="0"/>
          </a:p>
        </p:txBody>
      </p:sp>
      <p:sp>
        <p:nvSpPr>
          <p:cNvPr id="87" name="TextBox 123"/>
          <p:cNvSpPr txBox="1">
            <a:spLocks noChangeArrowheads="1"/>
          </p:cNvSpPr>
          <p:nvPr/>
        </p:nvSpPr>
        <p:spPr bwMode="auto">
          <a:xfrm>
            <a:off x="457200" y="1981200"/>
            <a:ext cx="1066800" cy="307777"/>
          </a:xfrm>
          <a:prstGeom prst="rect">
            <a:avLst/>
          </a:prstGeom>
          <a:noFill/>
          <a:ln w="9525">
            <a:noFill/>
            <a:miter lim="800000"/>
            <a:headEnd/>
            <a:tailEnd/>
          </a:ln>
        </p:spPr>
        <p:txBody>
          <a:bodyPr wrap="square">
            <a:spAutoFit/>
          </a:bodyPr>
          <a:lstStyle/>
          <a:p>
            <a:pPr algn="ctr"/>
            <a:r>
              <a:rPr lang="en-US" sz="1400" b="1" dirty="0"/>
              <a:t>Large scale</a:t>
            </a:r>
          </a:p>
        </p:txBody>
      </p:sp>
      <p:pic>
        <p:nvPicPr>
          <p:cNvPr id="88" name="Picture 2"/>
          <p:cNvPicPr>
            <a:picLocks noChangeAspect="1" noChangeArrowheads="1"/>
          </p:cNvPicPr>
          <p:nvPr/>
        </p:nvPicPr>
        <p:blipFill>
          <a:blip r:embed="rId13" cstate="print"/>
          <a:srcRect/>
          <a:stretch>
            <a:fillRect/>
          </a:stretch>
        </p:blipFill>
        <p:spPr bwMode="auto">
          <a:xfrm>
            <a:off x="528935" y="4388823"/>
            <a:ext cx="854928" cy="762000"/>
          </a:xfrm>
          <a:prstGeom prst="rect">
            <a:avLst/>
          </a:prstGeom>
          <a:noFill/>
          <a:ln w="9525">
            <a:noFill/>
            <a:miter lim="800000"/>
            <a:headEnd/>
            <a:tailEnd/>
          </a:ln>
        </p:spPr>
      </p:pic>
      <p:sp>
        <p:nvSpPr>
          <p:cNvPr id="69" name="TextBox 121"/>
          <p:cNvSpPr txBox="1">
            <a:spLocks noChangeArrowheads="1"/>
          </p:cNvSpPr>
          <p:nvPr/>
        </p:nvSpPr>
        <p:spPr bwMode="auto">
          <a:xfrm>
            <a:off x="381000" y="3654623"/>
            <a:ext cx="1143000" cy="307777"/>
          </a:xfrm>
          <a:prstGeom prst="rect">
            <a:avLst/>
          </a:prstGeom>
          <a:noFill/>
          <a:ln w="9525">
            <a:noFill/>
            <a:miter lim="800000"/>
            <a:headEnd/>
            <a:tailEnd/>
          </a:ln>
        </p:spPr>
        <p:txBody>
          <a:bodyPr wrap="square">
            <a:spAutoFit/>
          </a:bodyPr>
          <a:lstStyle/>
          <a:p>
            <a:pPr algn="ctr"/>
            <a:r>
              <a:rPr lang="en-US" sz="1400" b="1" dirty="0" smtClean="0"/>
              <a:t>Microscopic</a:t>
            </a:r>
            <a:endParaRPr lang="en-US" sz="1400" b="1" dirty="0"/>
          </a:p>
        </p:txBody>
      </p:sp>
    </p:spTree>
    <p:extLst>
      <p:ext uri="{BB962C8B-B14F-4D97-AF65-F5344CB8AC3E}">
        <p14:creationId xmlns:p14="http://schemas.microsoft.com/office/powerpoint/2010/main" val="1466952020"/>
      </p:ext>
    </p:extLst>
  </p:cSld>
  <p:clrMapOvr>
    <a:masterClrMapping/>
  </p:clrMapOvr>
  <p:transition xmlns:p14="http://schemas.microsoft.com/office/powerpoint/2010/main" advClick="0">
    <p:checke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4 Activity 1</a:t>
            </a:r>
            <a:endParaRPr lang="en-US" dirty="0"/>
          </a:p>
        </p:txBody>
      </p:sp>
      <p:sp>
        <p:nvSpPr>
          <p:cNvPr id="3" name="Subtitle 2"/>
          <p:cNvSpPr>
            <a:spLocks noGrp="1"/>
          </p:cNvSpPr>
          <p:nvPr>
            <p:ph type="subTitle" idx="1"/>
          </p:nvPr>
        </p:nvSpPr>
        <p:spPr/>
        <p:txBody>
          <a:bodyPr/>
          <a:lstStyle/>
          <a:p>
            <a:r>
              <a:rPr lang="en-US" dirty="0">
                <a:solidFill>
                  <a:srgbClr val="000000"/>
                </a:solidFill>
              </a:rPr>
              <a:t>Initial explanations, predictions, and planning </a:t>
            </a:r>
          </a:p>
        </p:txBody>
      </p:sp>
    </p:spTree>
    <p:extLst>
      <p:ext uri="{BB962C8B-B14F-4D97-AF65-F5344CB8AC3E}">
        <p14:creationId xmlns:p14="http://schemas.microsoft.com/office/powerpoint/2010/main" val="1614775201"/>
      </p:ext>
    </p:extLst>
  </p:cSld>
  <p:clrMapOvr>
    <a:masterClrMapping/>
  </p:clrMapOvr>
  <p:transition xmlns:p14="http://schemas.microsoft.com/office/powerpoint/2010/main">
    <p:check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2"/>
          <p:cNvSpPr>
            <a:spLocks noChangeArrowheads="1"/>
          </p:cNvSpPr>
          <p:nvPr/>
        </p:nvSpPr>
        <p:spPr bwMode="auto">
          <a:xfrm>
            <a:off x="3352800" y="2209800"/>
            <a:ext cx="3276600" cy="3048000"/>
          </a:xfrm>
          <a:prstGeom prst="rightArrow">
            <a:avLst>
              <a:gd name="adj1" fmla="val 75926"/>
              <a:gd name="adj2" fmla="val 37495"/>
            </a:avLst>
          </a:prstGeom>
          <a:noFill/>
          <a:ln w="38100">
            <a:solidFill>
              <a:srgbClr val="003300"/>
            </a:solidFill>
            <a:round/>
            <a:headEnd/>
            <a:tailEnd/>
          </a:ln>
        </p:spPr>
        <p:txBody>
          <a:bodyPr/>
          <a:lstStyle/>
          <a:p>
            <a:endParaRPr lang="en-US">
              <a:latin typeface="Calibri" pitchFamily="34" charset="0"/>
            </a:endParaRPr>
          </a:p>
        </p:txBody>
      </p:sp>
      <p:sp>
        <p:nvSpPr>
          <p:cNvPr id="110" name="32-Point Star 109"/>
          <p:cNvSpPr/>
          <p:nvPr/>
        </p:nvSpPr>
        <p:spPr>
          <a:xfrm>
            <a:off x="1555750" y="2971800"/>
            <a:ext cx="1720850" cy="1066800"/>
          </a:xfrm>
          <a:prstGeom prst="star32">
            <a:avLst>
              <a:gd name="adj" fmla="val 4356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10" name="TextBox 91"/>
          <p:cNvSpPr txBox="1">
            <a:spLocks noChangeArrowheads="1"/>
          </p:cNvSpPr>
          <p:nvPr/>
        </p:nvSpPr>
        <p:spPr bwMode="auto">
          <a:xfrm>
            <a:off x="6781800" y="3395246"/>
            <a:ext cx="1371600" cy="338554"/>
          </a:xfrm>
          <a:prstGeom prst="rect">
            <a:avLst/>
          </a:prstGeom>
          <a:noFill/>
          <a:ln w="9525">
            <a:noFill/>
            <a:miter lim="800000"/>
            <a:headEnd/>
            <a:tailEnd/>
          </a:ln>
        </p:spPr>
        <p:txBody>
          <a:bodyPr wrap="square">
            <a:spAutoFit/>
          </a:bodyPr>
          <a:lstStyle/>
          <a:p>
            <a:pPr algn="ctr"/>
            <a:r>
              <a:rPr lang="en-US" sz="1600" b="1" dirty="0" smtClean="0"/>
              <a:t>Heat energy</a:t>
            </a:r>
            <a:endParaRPr lang="en-US" sz="1600" b="1" dirty="0"/>
          </a:p>
        </p:txBody>
      </p:sp>
      <p:sp>
        <p:nvSpPr>
          <p:cNvPr id="4111" name="TextBox 113"/>
          <p:cNvSpPr txBox="1">
            <a:spLocks noChangeArrowheads="1"/>
          </p:cNvSpPr>
          <p:nvPr/>
        </p:nvSpPr>
        <p:spPr bwMode="auto">
          <a:xfrm>
            <a:off x="6781800" y="3733800"/>
            <a:ext cx="1565275" cy="261938"/>
          </a:xfrm>
          <a:prstGeom prst="rect">
            <a:avLst/>
          </a:prstGeom>
          <a:noFill/>
          <a:ln w="9525">
            <a:noFill/>
            <a:miter lim="800000"/>
            <a:headEnd/>
            <a:tailEnd/>
          </a:ln>
        </p:spPr>
        <p:txBody>
          <a:bodyPr>
            <a:spAutoFit/>
          </a:bodyPr>
          <a:lstStyle/>
          <a:p>
            <a:r>
              <a:rPr lang="en-US" sz="1100" dirty="0" smtClean="0"/>
              <a:t>   (</a:t>
            </a:r>
            <a:r>
              <a:rPr lang="en-US" sz="1100" dirty="0"/>
              <a:t>Move </a:t>
            </a:r>
            <a:r>
              <a:rPr lang="en-US" sz="1100" dirty="0" smtClean="0"/>
              <a:t>to the air )</a:t>
            </a:r>
            <a:endParaRPr lang="en-US" sz="1100" dirty="0"/>
          </a:p>
        </p:txBody>
      </p:sp>
      <p:sp>
        <p:nvSpPr>
          <p:cNvPr id="117" name="32-Point Star 116"/>
          <p:cNvSpPr/>
          <p:nvPr/>
        </p:nvSpPr>
        <p:spPr>
          <a:xfrm>
            <a:off x="6629400" y="3200400"/>
            <a:ext cx="1720850" cy="914400"/>
          </a:xfrm>
          <a:prstGeom prst="star32">
            <a:avLst>
              <a:gd name="adj" fmla="val 435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0" name="TextBox 92"/>
          <p:cNvSpPr txBox="1">
            <a:spLocks noChangeArrowheads="1"/>
          </p:cNvSpPr>
          <p:nvPr/>
        </p:nvSpPr>
        <p:spPr bwMode="auto">
          <a:xfrm rot="16200000">
            <a:off x="-239713" y="3825199"/>
            <a:ext cx="941091" cy="461665"/>
          </a:xfrm>
          <a:prstGeom prst="rect">
            <a:avLst/>
          </a:prstGeom>
          <a:noFill/>
          <a:ln w="9525">
            <a:noFill/>
            <a:miter lim="800000"/>
            <a:headEnd/>
            <a:tailEnd/>
          </a:ln>
        </p:spPr>
        <p:txBody>
          <a:bodyPr wrap="none">
            <a:spAutoFit/>
          </a:bodyPr>
          <a:lstStyle/>
          <a:p>
            <a:r>
              <a:rPr lang="en-US" sz="2400" b="1" u="sng" dirty="0" smtClean="0"/>
              <a:t>scales</a:t>
            </a:r>
            <a:endParaRPr lang="en-US" sz="2400" b="1" u="sng" dirty="0"/>
          </a:p>
        </p:txBody>
      </p:sp>
      <p:cxnSp>
        <p:nvCxnSpPr>
          <p:cNvPr id="143" name="Straight Connector 142"/>
          <p:cNvCxnSpPr/>
          <p:nvPr/>
        </p:nvCxnSpPr>
        <p:spPr>
          <a:xfrm>
            <a:off x="609600" y="7620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685800" y="285690"/>
            <a:ext cx="7543800" cy="400110"/>
          </a:xfrm>
          <a:prstGeom prst="rect">
            <a:avLst/>
          </a:prstGeom>
          <a:noFill/>
        </p:spPr>
        <p:txBody>
          <a:bodyPr wrap="square" rtlCol="0">
            <a:spAutoFit/>
          </a:bodyPr>
          <a:lstStyle/>
          <a:p>
            <a:r>
              <a:rPr lang="en-US" sz="2000" b="1" dirty="0" smtClean="0"/>
              <a:t>Energy transformation of ethanol burning at atomic-molecular world</a:t>
            </a:r>
            <a:endParaRPr lang="en-US" sz="2000" b="1" dirty="0"/>
          </a:p>
        </p:txBody>
      </p:sp>
      <p:sp>
        <p:nvSpPr>
          <p:cNvPr id="114" name="Rectangle 113"/>
          <p:cNvSpPr/>
          <p:nvPr/>
        </p:nvSpPr>
        <p:spPr>
          <a:xfrm>
            <a:off x="1524000" y="1676400"/>
            <a:ext cx="6934200" cy="3733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66"/>
          <p:cNvSpPr txBox="1">
            <a:spLocks noChangeArrowheads="1"/>
          </p:cNvSpPr>
          <p:nvPr/>
        </p:nvSpPr>
        <p:spPr bwMode="auto">
          <a:xfrm>
            <a:off x="1633201" y="3286780"/>
            <a:ext cx="1643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400" b="1" dirty="0" smtClean="0">
                <a:solidFill>
                  <a:srgbClr val="FF9900"/>
                </a:solidFill>
              </a:rPr>
              <a:t>Chemical energy</a:t>
            </a:r>
          </a:p>
          <a:p>
            <a:pPr algn="ctr" eaLnBrk="1" fontAlgn="base" hangingPunct="1">
              <a:spcBef>
                <a:spcPct val="0"/>
              </a:spcBef>
              <a:spcAft>
                <a:spcPct val="0"/>
              </a:spcAft>
            </a:pPr>
            <a:r>
              <a:rPr lang="en-US" sz="1400" dirty="0" smtClean="0">
                <a:solidFill>
                  <a:srgbClr val="FF9900"/>
                </a:solidFill>
              </a:rPr>
              <a:t>(stored in bonds)</a:t>
            </a:r>
          </a:p>
        </p:txBody>
      </p:sp>
      <p:grpSp>
        <p:nvGrpSpPr>
          <p:cNvPr id="3" name="Group 195"/>
          <p:cNvGrpSpPr/>
          <p:nvPr/>
        </p:nvGrpSpPr>
        <p:grpSpPr>
          <a:xfrm>
            <a:off x="3429000" y="2590800"/>
            <a:ext cx="2286000" cy="2133600"/>
            <a:chOff x="3429000" y="990600"/>
            <a:chExt cx="2286000" cy="2133600"/>
          </a:xfrm>
        </p:grpSpPr>
        <p:sp>
          <p:nvSpPr>
            <p:cNvPr id="147" name="TextBox 66"/>
            <p:cNvSpPr txBox="1">
              <a:spLocks noChangeArrowheads="1"/>
            </p:cNvSpPr>
            <p:nvPr/>
          </p:nvSpPr>
          <p:spPr bwMode="auto">
            <a:xfrm>
              <a:off x="3581400" y="990600"/>
              <a:ext cx="2040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b="1" dirty="0" smtClean="0">
                  <a:solidFill>
                    <a:srgbClr val="FF9900"/>
                  </a:solidFill>
                </a:rPr>
                <a:t>Light and heat energy</a:t>
              </a:r>
            </a:p>
          </p:txBody>
        </p:sp>
        <p:sp>
          <p:nvSpPr>
            <p:cNvPr id="148" name="32-Point Star 147"/>
            <p:cNvSpPr/>
            <p:nvPr/>
          </p:nvSpPr>
          <p:spPr>
            <a:xfrm>
              <a:off x="3429000" y="1295400"/>
              <a:ext cx="2286000" cy="1828800"/>
            </a:xfrm>
            <a:prstGeom prst="star32">
              <a:avLst>
                <a:gd name="adj" fmla="val 4356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4" name="Group 193"/>
          <p:cNvGrpSpPr/>
          <p:nvPr/>
        </p:nvGrpSpPr>
        <p:grpSpPr>
          <a:xfrm>
            <a:off x="3733800" y="3124200"/>
            <a:ext cx="1673799" cy="1379711"/>
            <a:chOff x="4041201" y="3223420"/>
            <a:chExt cx="1265237" cy="1128091"/>
          </a:xfrm>
        </p:grpSpPr>
        <p:sp>
          <p:nvSpPr>
            <p:cNvPr id="149" name="Oval 148"/>
            <p:cNvSpPr/>
            <p:nvPr/>
          </p:nvSpPr>
          <p:spPr>
            <a:xfrm>
              <a:off x="4169788" y="3440908"/>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0" name="Oval 149"/>
            <p:cNvSpPr/>
            <p:nvPr/>
          </p:nvSpPr>
          <p:spPr>
            <a:xfrm>
              <a:off x="4286470" y="4069558"/>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1" name="Oval 150"/>
            <p:cNvSpPr/>
            <p:nvPr/>
          </p:nvSpPr>
          <p:spPr>
            <a:xfrm>
              <a:off x="4062632" y="3726157"/>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2" name="Oval 151"/>
            <p:cNvSpPr/>
            <p:nvPr/>
          </p:nvSpPr>
          <p:spPr>
            <a:xfrm>
              <a:off x="4850825" y="3440908"/>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3" name="Oval 152"/>
            <p:cNvSpPr/>
            <p:nvPr/>
          </p:nvSpPr>
          <p:spPr>
            <a:xfrm>
              <a:off x="4600794" y="3838576"/>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4" name="Oval 153"/>
            <p:cNvSpPr/>
            <p:nvPr/>
          </p:nvSpPr>
          <p:spPr>
            <a:xfrm>
              <a:off x="5120700" y="4010027"/>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5" name="Oval 154"/>
            <p:cNvSpPr/>
            <p:nvPr/>
          </p:nvSpPr>
          <p:spPr>
            <a:xfrm>
              <a:off x="4665087" y="4165773"/>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6" name="Oval 155"/>
            <p:cNvSpPr/>
            <p:nvPr/>
          </p:nvSpPr>
          <p:spPr>
            <a:xfrm>
              <a:off x="4508717" y="3395663"/>
              <a:ext cx="185738" cy="185738"/>
            </a:xfrm>
            <a:prstGeom prst="ellipse">
              <a:avLst/>
            </a:prstGeom>
            <a:gradFill>
              <a:gsLst>
                <a:gs pos="0">
                  <a:schemeClr val="tx1"/>
                </a:gs>
                <a:gs pos="5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7" name="Oval 156"/>
            <p:cNvSpPr/>
            <p:nvPr/>
          </p:nvSpPr>
          <p:spPr>
            <a:xfrm>
              <a:off x="4834156" y="3880645"/>
              <a:ext cx="185738" cy="185738"/>
            </a:xfrm>
            <a:prstGeom prst="ellipse">
              <a:avLst/>
            </a:prstGeom>
            <a:gradFill>
              <a:gsLst>
                <a:gs pos="0">
                  <a:schemeClr val="tx1"/>
                </a:gs>
                <a:gs pos="5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8" name="Oval 157"/>
            <p:cNvSpPr/>
            <p:nvPr/>
          </p:nvSpPr>
          <p:spPr>
            <a:xfrm>
              <a:off x="4415056" y="3657099"/>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9" name="Oval 158"/>
            <p:cNvSpPr/>
            <p:nvPr/>
          </p:nvSpPr>
          <p:spPr>
            <a:xfrm>
              <a:off x="5069901" y="3488532"/>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0" name="Oval 159"/>
            <p:cNvSpPr/>
            <p:nvPr/>
          </p:nvSpPr>
          <p:spPr>
            <a:xfrm>
              <a:off x="4249957" y="3223420"/>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1" name="Oval 160"/>
            <p:cNvSpPr/>
            <p:nvPr/>
          </p:nvSpPr>
          <p:spPr>
            <a:xfrm>
              <a:off x="5120700" y="3753937"/>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2" name="Oval 161"/>
            <p:cNvSpPr/>
            <p:nvPr/>
          </p:nvSpPr>
          <p:spPr>
            <a:xfrm>
              <a:off x="4041201" y="3981958"/>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3" name="Oval 162"/>
            <p:cNvSpPr/>
            <p:nvPr/>
          </p:nvSpPr>
          <p:spPr>
            <a:xfrm>
              <a:off x="4743670" y="3603918"/>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grpSp>
      <p:sp>
        <p:nvSpPr>
          <p:cNvPr id="192" name="Bent Arrow 191">
            <a:hlinkClick r:id="rId3" action="ppaction://hlinksldjump"/>
          </p:cNvPr>
          <p:cNvSpPr/>
          <p:nvPr/>
        </p:nvSpPr>
        <p:spPr>
          <a:xfrm rot="10800000" flipH="1">
            <a:off x="8229600" y="6019800"/>
            <a:ext cx="685800" cy="6096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TextBox 192"/>
          <p:cNvSpPr txBox="1"/>
          <p:nvPr/>
        </p:nvSpPr>
        <p:spPr>
          <a:xfrm>
            <a:off x="8077200" y="6581001"/>
            <a:ext cx="1066800" cy="276999"/>
          </a:xfrm>
          <a:prstGeom prst="rect">
            <a:avLst/>
          </a:prstGeom>
          <a:noFill/>
        </p:spPr>
        <p:txBody>
          <a:bodyPr wrap="square" rtlCol="0">
            <a:spAutoFit/>
          </a:bodyPr>
          <a:lstStyle/>
          <a:p>
            <a:r>
              <a:rPr lang="en-US" sz="1200" b="1" dirty="0" smtClean="0"/>
              <a:t>Back to blank</a:t>
            </a:r>
            <a:endParaRPr lang="en-US" sz="1200" b="1" dirty="0"/>
          </a:p>
        </p:txBody>
      </p:sp>
      <p:pic>
        <p:nvPicPr>
          <p:cNvPr id="195" name="Picture 2"/>
          <p:cNvPicPr>
            <a:picLocks noChangeAspect="1" noChangeArrowheads="1"/>
          </p:cNvPicPr>
          <p:nvPr/>
        </p:nvPicPr>
        <p:blipFill>
          <a:blip r:embed="rId4" cstate="print"/>
          <a:srcRect/>
          <a:stretch>
            <a:fillRect/>
          </a:stretch>
        </p:blipFill>
        <p:spPr bwMode="auto">
          <a:xfrm>
            <a:off x="3429000" y="3048000"/>
            <a:ext cx="2320566" cy="1524000"/>
          </a:xfrm>
          <a:prstGeom prst="rect">
            <a:avLst/>
          </a:prstGeom>
          <a:noFill/>
          <a:ln w="9525">
            <a:noFill/>
            <a:miter lim="800000"/>
            <a:headEnd/>
            <a:tailEnd/>
          </a:ln>
        </p:spPr>
      </p:pic>
      <p:sp>
        <p:nvSpPr>
          <p:cNvPr id="78" name="TextBox 88"/>
          <p:cNvSpPr txBox="1">
            <a:spLocks noChangeArrowheads="1"/>
          </p:cNvSpPr>
          <p:nvPr/>
        </p:nvSpPr>
        <p:spPr bwMode="auto">
          <a:xfrm>
            <a:off x="1944390" y="5971400"/>
            <a:ext cx="1408912" cy="307777"/>
          </a:xfrm>
          <a:prstGeom prst="rect">
            <a:avLst/>
          </a:prstGeom>
          <a:noFill/>
          <a:ln w="9525">
            <a:noFill/>
            <a:miter lim="800000"/>
            <a:headEnd/>
            <a:tailEnd/>
          </a:ln>
        </p:spPr>
        <p:txBody>
          <a:bodyPr wrap="none">
            <a:spAutoFit/>
          </a:bodyPr>
          <a:lstStyle/>
          <a:p>
            <a:r>
              <a:rPr lang="en-US" sz="1400" dirty="0">
                <a:hlinkClick r:id="rId5" action="ppaction://hlinksldjump"/>
              </a:rPr>
              <a:t>Material </a:t>
            </a:r>
            <a:r>
              <a:rPr lang="en-US" sz="1400" dirty="0" smtClean="0">
                <a:hlinkClick r:id="rId5" action="ppaction://hlinksldjump"/>
              </a:rPr>
              <a:t>identity</a:t>
            </a:r>
            <a:endParaRPr lang="en-US" sz="1400" dirty="0"/>
          </a:p>
        </p:txBody>
      </p:sp>
      <p:sp>
        <p:nvSpPr>
          <p:cNvPr id="79" name="TextBox 90"/>
          <p:cNvSpPr txBox="1">
            <a:spLocks noChangeArrowheads="1"/>
          </p:cNvSpPr>
          <p:nvPr/>
        </p:nvSpPr>
        <p:spPr bwMode="auto">
          <a:xfrm>
            <a:off x="1680865" y="5742800"/>
            <a:ext cx="702885" cy="307777"/>
          </a:xfrm>
          <a:prstGeom prst="rect">
            <a:avLst/>
          </a:prstGeom>
          <a:noFill/>
          <a:ln w="9525">
            <a:noFill/>
            <a:miter lim="800000"/>
            <a:headEnd/>
            <a:tailEnd/>
          </a:ln>
        </p:spPr>
        <p:txBody>
          <a:bodyPr wrap="none">
            <a:spAutoFit/>
          </a:bodyPr>
          <a:lstStyle/>
          <a:p>
            <a:r>
              <a:rPr lang="en-US" sz="1400" b="1" u="sng" dirty="0"/>
              <a:t>Matter</a:t>
            </a:r>
          </a:p>
        </p:txBody>
      </p:sp>
      <p:sp>
        <p:nvSpPr>
          <p:cNvPr id="80" name="TextBox 94"/>
          <p:cNvSpPr txBox="1">
            <a:spLocks noChangeArrowheads="1"/>
          </p:cNvSpPr>
          <p:nvPr/>
        </p:nvSpPr>
        <p:spPr bwMode="auto">
          <a:xfrm>
            <a:off x="1680865" y="6202977"/>
            <a:ext cx="690702" cy="307777"/>
          </a:xfrm>
          <a:prstGeom prst="rect">
            <a:avLst/>
          </a:prstGeom>
          <a:noFill/>
          <a:ln w="9525">
            <a:noFill/>
            <a:miter lim="800000"/>
            <a:headEnd/>
            <a:tailEnd/>
          </a:ln>
        </p:spPr>
        <p:txBody>
          <a:bodyPr wrap="none">
            <a:spAutoFit/>
          </a:bodyPr>
          <a:lstStyle/>
          <a:p>
            <a:r>
              <a:rPr lang="en-US" sz="1400" b="1" u="sng" dirty="0"/>
              <a:t>Energy</a:t>
            </a:r>
          </a:p>
        </p:txBody>
      </p:sp>
      <p:sp>
        <p:nvSpPr>
          <p:cNvPr id="81" name="Rectangle 80"/>
          <p:cNvSpPr/>
          <p:nvPr/>
        </p:nvSpPr>
        <p:spPr>
          <a:xfrm>
            <a:off x="1825328" y="601902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82" name="TextBox 102"/>
          <p:cNvSpPr txBox="1">
            <a:spLocks noChangeArrowheads="1"/>
          </p:cNvSpPr>
          <p:nvPr/>
        </p:nvSpPr>
        <p:spPr bwMode="auto">
          <a:xfrm>
            <a:off x="1909465" y="6460152"/>
            <a:ext cx="2597827" cy="307777"/>
          </a:xfrm>
          <a:prstGeom prst="rect">
            <a:avLst/>
          </a:prstGeom>
          <a:noFill/>
          <a:ln w="9525">
            <a:noFill/>
            <a:miter lim="800000"/>
            <a:headEnd/>
            <a:tailEnd/>
          </a:ln>
        </p:spPr>
        <p:txBody>
          <a:bodyPr wrap="none">
            <a:spAutoFit/>
          </a:bodyPr>
          <a:lstStyle/>
          <a:p>
            <a:r>
              <a:rPr lang="en-US" sz="1400" dirty="0">
                <a:hlinkClick r:id="rId6" action="ppaction://hlinksldjump"/>
              </a:rPr>
              <a:t>Energy </a:t>
            </a:r>
            <a:r>
              <a:rPr lang="en-US" sz="1400" dirty="0" smtClean="0">
                <a:hlinkClick r:id="rId6" action="ppaction://hlinksldjump"/>
              </a:rPr>
              <a:t>forms and transformation</a:t>
            </a:r>
            <a:endParaRPr lang="en-US" sz="1400" dirty="0"/>
          </a:p>
        </p:txBody>
      </p:sp>
      <p:sp>
        <p:nvSpPr>
          <p:cNvPr id="84" name="TextBox 104"/>
          <p:cNvSpPr txBox="1">
            <a:spLocks noChangeArrowheads="1"/>
          </p:cNvSpPr>
          <p:nvPr/>
        </p:nvSpPr>
        <p:spPr bwMode="auto">
          <a:xfrm>
            <a:off x="3503947" y="5971400"/>
            <a:ext cx="1830053" cy="307777"/>
          </a:xfrm>
          <a:prstGeom prst="rect">
            <a:avLst/>
          </a:prstGeom>
          <a:noFill/>
          <a:ln w="9525">
            <a:noFill/>
            <a:miter lim="800000"/>
            <a:headEnd/>
            <a:tailEnd/>
          </a:ln>
        </p:spPr>
        <p:txBody>
          <a:bodyPr wrap="none">
            <a:spAutoFit/>
          </a:bodyPr>
          <a:lstStyle/>
          <a:p>
            <a:r>
              <a:rPr lang="en-US" sz="1400" dirty="0">
                <a:hlinkClick r:id="rId7" action="ppaction://hlinksldjump"/>
              </a:rPr>
              <a:t>Matter </a:t>
            </a:r>
            <a:r>
              <a:rPr lang="en-US" sz="1400" dirty="0" smtClean="0">
                <a:hlinkClick r:id="rId7" action="ppaction://hlinksldjump"/>
              </a:rPr>
              <a:t>transformation</a:t>
            </a:r>
            <a:endParaRPr lang="en-US" sz="1400" dirty="0"/>
          </a:p>
        </p:txBody>
      </p:sp>
      <p:sp>
        <p:nvSpPr>
          <p:cNvPr id="85" name="Rectangle 84"/>
          <p:cNvSpPr/>
          <p:nvPr/>
        </p:nvSpPr>
        <p:spPr bwMode="auto">
          <a:xfrm>
            <a:off x="3384884" y="60380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86" name="TextBox 104"/>
          <p:cNvSpPr txBox="1">
            <a:spLocks noChangeArrowheads="1"/>
          </p:cNvSpPr>
          <p:nvPr/>
        </p:nvSpPr>
        <p:spPr bwMode="auto">
          <a:xfrm>
            <a:off x="5757863" y="6172200"/>
            <a:ext cx="828881" cy="307777"/>
          </a:xfrm>
          <a:prstGeom prst="rect">
            <a:avLst/>
          </a:prstGeom>
          <a:noFill/>
          <a:ln w="9525">
            <a:noFill/>
            <a:miter lim="800000"/>
            <a:headEnd/>
            <a:tailEnd/>
          </a:ln>
        </p:spPr>
        <p:txBody>
          <a:bodyPr wrap="none">
            <a:spAutoFit/>
          </a:bodyPr>
          <a:lstStyle/>
          <a:p>
            <a:r>
              <a:rPr lang="en-US" sz="1400" dirty="0" smtClean="0">
                <a:hlinkClick r:id="rId8" action="ppaction://hlinksldjump"/>
              </a:rPr>
              <a:t>All filters</a:t>
            </a:r>
            <a:endParaRPr lang="en-US" sz="1400" dirty="0"/>
          </a:p>
        </p:txBody>
      </p:sp>
      <p:sp>
        <p:nvSpPr>
          <p:cNvPr id="87" name="Rectangle 86"/>
          <p:cNvSpPr/>
          <p:nvPr/>
        </p:nvSpPr>
        <p:spPr bwMode="auto">
          <a:xfrm>
            <a:off x="5638800" y="6238875"/>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cxnSp>
        <p:nvCxnSpPr>
          <p:cNvPr id="88" name="Straight Connector 87"/>
          <p:cNvCxnSpPr/>
          <p:nvPr/>
        </p:nvCxnSpPr>
        <p:spPr>
          <a:xfrm rot="5400000">
            <a:off x="956965" y="6241077"/>
            <a:ext cx="990600"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85465" y="6107668"/>
            <a:ext cx="1219200" cy="369332"/>
          </a:xfrm>
          <a:prstGeom prst="rect">
            <a:avLst/>
          </a:prstGeom>
          <a:noFill/>
        </p:spPr>
        <p:txBody>
          <a:bodyPr wrap="square" rtlCol="0">
            <a:spAutoFit/>
          </a:bodyPr>
          <a:lstStyle/>
          <a:p>
            <a:r>
              <a:rPr lang="en-US" b="1" dirty="0" smtClean="0"/>
              <a:t>Analyzing</a:t>
            </a:r>
            <a:endParaRPr lang="en-US" b="1" dirty="0"/>
          </a:p>
        </p:txBody>
      </p:sp>
      <p:sp>
        <p:nvSpPr>
          <p:cNvPr id="90" name="Rectangle 89"/>
          <p:cNvSpPr/>
          <p:nvPr/>
        </p:nvSpPr>
        <p:spPr>
          <a:xfrm>
            <a:off x="461665" y="5745777"/>
            <a:ext cx="616773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70"/>
          <p:cNvGrpSpPr>
            <a:grpSpLocks/>
          </p:cNvGrpSpPr>
          <p:nvPr/>
        </p:nvGrpSpPr>
        <p:grpSpPr bwMode="auto">
          <a:xfrm>
            <a:off x="1828503" y="6553200"/>
            <a:ext cx="157162" cy="158750"/>
            <a:chOff x="7848600" y="944563"/>
            <a:chExt cx="157163" cy="158750"/>
          </a:xfrm>
        </p:grpSpPr>
        <p:sp>
          <p:nvSpPr>
            <p:cNvPr id="92" name="Rectangle 91"/>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93" name="Group 109"/>
            <p:cNvGrpSpPr>
              <a:grpSpLocks/>
            </p:cNvGrpSpPr>
            <p:nvPr/>
          </p:nvGrpSpPr>
          <p:grpSpPr bwMode="auto">
            <a:xfrm>
              <a:off x="7853362" y="950913"/>
              <a:ext cx="152401" cy="152400"/>
              <a:chOff x="6019799" y="304800"/>
              <a:chExt cx="152401" cy="152401"/>
            </a:xfrm>
          </p:grpSpPr>
          <p:cxnSp>
            <p:nvCxnSpPr>
              <p:cNvPr id="94" name="Straight Connector 93"/>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1" name="Group 12"/>
          <p:cNvGrpSpPr>
            <a:grpSpLocks/>
          </p:cNvGrpSpPr>
          <p:nvPr/>
        </p:nvGrpSpPr>
        <p:grpSpPr bwMode="auto">
          <a:xfrm rot="16200000">
            <a:off x="-1028696" y="3238499"/>
            <a:ext cx="3962398" cy="990604"/>
            <a:chOff x="3729317" y="457195"/>
            <a:chExt cx="2138082" cy="1371605"/>
          </a:xfrm>
        </p:grpSpPr>
        <p:sp>
          <p:nvSpPr>
            <p:cNvPr id="72" name="Rectangle 71"/>
            <p:cNvSpPr/>
            <p:nvPr/>
          </p:nvSpPr>
          <p:spPr>
            <a:xfrm>
              <a:off x="3729317" y="457197"/>
              <a:ext cx="822340" cy="13715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3" name="Rectangle 72"/>
            <p:cNvSpPr/>
            <p:nvPr/>
          </p:nvSpPr>
          <p:spPr>
            <a:xfrm>
              <a:off x="4551657" y="457195"/>
              <a:ext cx="452287" cy="1371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4" name="Rectangle 73"/>
            <p:cNvSpPr/>
            <p:nvPr/>
          </p:nvSpPr>
          <p:spPr>
            <a:xfrm>
              <a:off x="5003942" y="457200"/>
              <a:ext cx="452287"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5" name="Rectangle 74"/>
            <p:cNvSpPr/>
            <p:nvPr/>
          </p:nvSpPr>
          <p:spPr>
            <a:xfrm>
              <a:off x="5437093" y="457200"/>
              <a:ext cx="43030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76" name="TextBox 120"/>
          <p:cNvSpPr txBox="1">
            <a:spLocks noChangeArrowheads="1"/>
          </p:cNvSpPr>
          <p:nvPr/>
        </p:nvSpPr>
        <p:spPr bwMode="auto">
          <a:xfrm>
            <a:off x="457200" y="5191780"/>
            <a:ext cx="990600" cy="523220"/>
          </a:xfrm>
          <a:prstGeom prst="rect">
            <a:avLst/>
          </a:prstGeom>
          <a:noFill/>
          <a:ln w="9525">
            <a:noFill/>
            <a:miter lim="800000"/>
            <a:headEnd/>
            <a:tailEnd/>
          </a:ln>
        </p:spPr>
        <p:txBody>
          <a:bodyPr wrap="square">
            <a:spAutoFit/>
          </a:bodyPr>
          <a:lstStyle/>
          <a:p>
            <a:pPr algn="ctr"/>
            <a:r>
              <a:rPr lang="en-US" sz="1400" b="1" dirty="0"/>
              <a:t>Atomic molecular</a:t>
            </a:r>
          </a:p>
        </p:txBody>
      </p:sp>
      <p:sp>
        <p:nvSpPr>
          <p:cNvPr id="83" name="TextBox 122"/>
          <p:cNvSpPr txBox="1">
            <a:spLocks noChangeArrowheads="1"/>
          </p:cNvSpPr>
          <p:nvPr/>
        </p:nvSpPr>
        <p:spPr bwMode="auto">
          <a:xfrm>
            <a:off x="381000" y="2743200"/>
            <a:ext cx="1219200" cy="307777"/>
          </a:xfrm>
          <a:prstGeom prst="rect">
            <a:avLst/>
          </a:prstGeom>
          <a:noFill/>
          <a:ln w="9525">
            <a:noFill/>
            <a:miter lim="800000"/>
            <a:headEnd/>
            <a:tailEnd/>
          </a:ln>
        </p:spPr>
        <p:txBody>
          <a:bodyPr wrap="square">
            <a:spAutoFit/>
          </a:bodyPr>
          <a:lstStyle/>
          <a:p>
            <a:pPr algn="ctr"/>
            <a:r>
              <a:rPr lang="en-US" sz="1400" b="1" dirty="0">
                <a:hlinkClick r:id="rId9" action="ppaction://hlinksldjump"/>
              </a:rPr>
              <a:t>Macroscopic</a:t>
            </a:r>
            <a:endParaRPr lang="en-US" sz="1400" b="1" dirty="0"/>
          </a:p>
        </p:txBody>
      </p:sp>
      <p:sp>
        <p:nvSpPr>
          <p:cNvPr id="96" name="TextBox 123"/>
          <p:cNvSpPr txBox="1">
            <a:spLocks noChangeArrowheads="1"/>
          </p:cNvSpPr>
          <p:nvPr/>
        </p:nvSpPr>
        <p:spPr bwMode="auto">
          <a:xfrm>
            <a:off x="457200" y="1981200"/>
            <a:ext cx="1066800" cy="307777"/>
          </a:xfrm>
          <a:prstGeom prst="rect">
            <a:avLst/>
          </a:prstGeom>
          <a:noFill/>
          <a:ln w="9525">
            <a:noFill/>
            <a:miter lim="800000"/>
            <a:headEnd/>
            <a:tailEnd/>
          </a:ln>
        </p:spPr>
        <p:txBody>
          <a:bodyPr wrap="square">
            <a:spAutoFit/>
          </a:bodyPr>
          <a:lstStyle/>
          <a:p>
            <a:pPr algn="ctr"/>
            <a:r>
              <a:rPr lang="en-US" sz="1400" b="1" dirty="0"/>
              <a:t>Large scale</a:t>
            </a:r>
          </a:p>
        </p:txBody>
      </p:sp>
      <p:pic>
        <p:nvPicPr>
          <p:cNvPr id="97" name="Picture 2"/>
          <p:cNvPicPr>
            <a:picLocks noChangeAspect="1" noChangeArrowheads="1"/>
          </p:cNvPicPr>
          <p:nvPr/>
        </p:nvPicPr>
        <p:blipFill>
          <a:blip r:embed="rId10" cstate="print"/>
          <a:srcRect/>
          <a:stretch>
            <a:fillRect/>
          </a:stretch>
        </p:blipFill>
        <p:spPr bwMode="auto">
          <a:xfrm>
            <a:off x="528935" y="4388823"/>
            <a:ext cx="854928" cy="762000"/>
          </a:xfrm>
          <a:prstGeom prst="rect">
            <a:avLst/>
          </a:prstGeom>
          <a:noFill/>
          <a:ln w="9525">
            <a:noFill/>
            <a:miter lim="800000"/>
            <a:headEnd/>
            <a:tailEnd/>
          </a:ln>
        </p:spPr>
      </p:pic>
      <p:sp>
        <p:nvSpPr>
          <p:cNvPr id="61" name="TextBox 121"/>
          <p:cNvSpPr txBox="1">
            <a:spLocks noChangeArrowheads="1"/>
          </p:cNvSpPr>
          <p:nvPr/>
        </p:nvSpPr>
        <p:spPr bwMode="auto">
          <a:xfrm>
            <a:off x="381000" y="3654623"/>
            <a:ext cx="1143000" cy="307777"/>
          </a:xfrm>
          <a:prstGeom prst="rect">
            <a:avLst/>
          </a:prstGeom>
          <a:noFill/>
          <a:ln w="9525">
            <a:noFill/>
            <a:miter lim="800000"/>
            <a:headEnd/>
            <a:tailEnd/>
          </a:ln>
        </p:spPr>
        <p:txBody>
          <a:bodyPr wrap="square">
            <a:spAutoFit/>
          </a:bodyPr>
          <a:lstStyle/>
          <a:p>
            <a:pPr algn="ctr"/>
            <a:r>
              <a:rPr lang="en-US" sz="1400" b="1" dirty="0" smtClean="0"/>
              <a:t>Microscopic</a:t>
            </a:r>
            <a:endParaRPr lang="en-US" sz="1400" b="1" dirty="0"/>
          </a:p>
        </p:txBody>
      </p:sp>
    </p:spTree>
    <p:extLst>
      <p:ext uri="{BB962C8B-B14F-4D97-AF65-F5344CB8AC3E}">
        <p14:creationId xmlns:p14="http://schemas.microsoft.com/office/powerpoint/2010/main" val="1466952020"/>
      </p:ext>
    </p:extLst>
  </p:cSld>
  <p:clrMapOvr>
    <a:masterClrMapping/>
  </p:clrMapOvr>
  <p:transition xmlns:p14="http://schemas.microsoft.com/office/powerpoint/2010/main" advClick="0">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3000"/>
                                        <p:tgtEl>
                                          <p:spTgt spid="195"/>
                                        </p:tgtEl>
                                      </p:cBhvr>
                                    </p:animEffect>
                                    <p:set>
                                      <p:cBhvr>
                                        <p:cTn id="7" dur="1" fill="hold">
                                          <p:stCondLst>
                                            <p:cond delay="2999"/>
                                          </p:stCondLst>
                                        </p:cTn>
                                        <p:tgtEl>
                                          <p:spTgt spid="19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30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902451" y="3276601"/>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6826250" y="4267200"/>
            <a:ext cx="1295401" cy="688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1" name="AutoShape 2"/>
          <p:cNvSpPr>
            <a:spLocks noChangeArrowheads="1"/>
          </p:cNvSpPr>
          <p:nvPr/>
        </p:nvSpPr>
        <p:spPr bwMode="auto">
          <a:xfrm>
            <a:off x="3352800" y="2209800"/>
            <a:ext cx="3276600" cy="3048000"/>
          </a:xfrm>
          <a:prstGeom prst="rightArrow">
            <a:avLst>
              <a:gd name="adj1" fmla="val 75926"/>
              <a:gd name="adj2" fmla="val 37495"/>
            </a:avLst>
          </a:prstGeom>
          <a:noFill/>
          <a:ln w="38100">
            <a:solidFill>
              <a:srgbClr val="003300"/>
            </a:solidFill>
            <a:round/>
            <a:headEnd/>
            <a:tailEnd/>
          </a:ln>
        </p:spPr>
        <p:txBody>
          <a:bodyPr/>
          <a:lstStyle/>
          <a:p>
            <a:endParaRPr lang="en-US">
              <a:latin typeface="Calibri" pitchFamily="34" charset="0"/>
            </a:endParaRPr>
          </a:p>
        </p:txBody>
      </p:sp>
      <p:sp>
        <p:nvSpPr>
          <p:cNvPr id="51" name="Rectangle 50"/>
          <p:cNvSpPr/>
          <p:nvPr/>
        </p:nvSpPr>
        <p:spPr>
          <a:xfrm>
            <a:off x="1752600" y="4419600"/>
            <a:ext cx="1371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Rectangle 51"/>
          <p:cNvSpPr/>
          <p:nvPr/>
        </p:nvSpPr>
        <p:spPr>
          <a:xfrm>
            <a:off x="1752600" y="3200400"/>
            <a:ext cx="1295400" cy="688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5" name="TextBox 91"/>
          <p:cNvSpPr txBox="1">
            <a:spLocks noChangeArrowheads="1"/>
          </p:cNvSpPr>
          <p:nvPr/>
        </p:nvSpPr>
        <p:spPr bwMode="auto">
          <a:xfrm>
            <a:off x="7131050" y="3200400"/>
            <a:ext cx="763588" cy="369888"/>
          </a:xfrm>
          <a:prstGeom prst="rect">
            <a:avLst/>
          </a:prstGeom>
          <a:noFill/>
          <a:ln w="9525">
            <a:noFill/>
            <a:miter lim="800000"/>
            <a:headEnd/>
            <a:tailEnd/>
          </a:ln>
        </p:spPr>
        <p:txBody>
          <a:bodyPr>
            <a:spAutoFit/>
          </a:bodyPr>
          <a:lstStyle/>
          <a:p>
            <a:r>
              <a:rPr lang="en-US" b="1" dirty="0"/>
              <a:t> H</a:t>
            </a:r>
            <a:r>
              <a:rPr lang="en-US" b="1" baseline="-25000" dirty="0"/>
              <a:t>2</a:t>
            </a:r>
            <a:r>
              <a:rPr lang="en-US" b="1" dirty="0"/>
              <a:t>O </a:t>
            </a:r>
          </a:p>
        </p:txBody>
      </p:sp>
      <p:sp>
        <p:nvSpPr>
          <p:cNvPr id="4106" name="TextBox 106"/>
          <p:cNvSpPr txBox="1">
            <a:spLocks noChangeArrowheads="1"/>
          </p:cNvSpPr>
          <p:nvPr/>
        </p:nvSpPr>
        <p:spPr bwMode="auto">
          <a:xfrm>
            <a:off x="7207250" y="4343400"/>
            <a:ext cx="592138" cy="338138"/>
          </a:xfrm>
          <a:prstGeom prst="rect">
            <a:avLst/>
          </a:prstGeom>
          <a:noFill/>
          <a:ln w="9525">
            <a:noFill/>
            <a:miter lim="800000"/>
            <a:headEnd/>
            <a:tailEnd/>
          </a:ln>
        </p:spPr>
        <p:txBody>
          <a:bodyPr>
            <a:spAutoFit/>
          </a:bodyPr>
          <a:lstStyle/>
          <a:p>
            <a:r>
              <a:rPr lang="en-US" sz="1600" b="1" dirty="0"/>
              <a:t>CO</a:t>
            </a:r>
            <a:r>
              <a:rPr lang="en-US" sz="1600" b="1" baseline="-25000" dirty="0"/>
              <a:t>2</a:t>
            </a:r>
          </a:p>
        </p:txBody>
      </p:sp>
      <p:sp>
        <p:nvSpPr>
          <p:cNvPr id="110" name="32-Point Star 109"/>
          <p:cNvSpPr/>
          <p:nvPr/>
        </p:nvSpPr>
        <p:spPr>
          <a:xfrm>
            <a:off x="1511142" y="3016092"/>
            <a:ext cx="1720850" cy="1066800"/>
          </a:xfrm>
          <a:prstGeom prst="star32">
            <a:avLst>
              <a:gd name="adj" fmla="val 4356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10" name="TextBox 91"/>
          <p:cNvSpPr txBox="1">
            <a:spLocks noChangeArrowheads="1"/>
          </p:cNvSpPr>
          <p:nvPr/>
        </p:nvSpPr>
        <p:spPr bwMode="auto">
          <a:xfrm>
            <a:off x="6781800" y="2252246"/>
            <a:ext cx="1371600" cy="338554"/>
          </a:xfrm>
          <a:prstGeom prst="rect">
            <a:avLst/>
          </a:prstGeom>
          <a:noFill/>
          <a:ln w="9525">
            <a:noFill/>
            <a:miter lim="800000"/>
            <a:headEnd/>
            <a:tailEnd/>
          </a:ln>
        </p:spPr>
        <p:txBody>
          <a:bodyPr wrap="square">
            <a:spAutoFit/>
          </a:bodyPr>
          <a:lstStyle/>
          <a:p>
            <a:pPr algn="ctr"/>
            <a:r>
              <a:rPr lang="en-US" sz="1600" b="1" dirty="0" smtClean="0"/>
              <a:t>Heat energy</a:t>
            </a:r>
            <a:endParaRPr lang="en-US" sz="1600" b="1" dirty="0"/>
          </a:p>
        </p:txBody>
      </p:sp>
      <p:sp>
        <p:nvSpPr>
          <p:cNvPr id="4111" name="TextBox 113"/>
          <p:cNvSpPr txBox="1">
            <a:spLocks noChangeArrowheads="1"/>
          </p:cNvSpPr>
          <p:nvPr/>
        </p:nvSpPr>
        <p:spPr bwMode="auto">
          <a:xfrm>
            <a:off x="6781800" y="2590800"/>
            <a:ext cx="1565275" cy="261938"/>
          </a:xfrm>
          <a:prstGeom prst="rect">
            <a:avLst/>
          </a:prstGeom>
          <a:noFill/>
          <a:ln w="9525">
            <a:noFill/>
            <a:miter lim="800000"/>
            <a:headEnd/>
            <a:tailEnd/>
          </a:ln>
        </p:spPr>
        <p:txBody>
          <a:bodyPr>
            <a:spAutoFit/>
          </a:bodyPr>
          <a:lstStyle/>
          <a:p>
            <a:r>
              <a:rPr lang="en-US" sz="1100" dirty="0" smtClean="0"/>
              <a:t>   (</a:t>
            </a:r>
            <a:r>
              <a:rPr lang="en-US" sz="1100" dirty="0"/>
              <a:t>Move </a:t>
            </a:r>
            <a:r>
              <a:rPr lang="en-US" sz="1100" dirty="0" smtClean="0"/>
              <a:t>to the air )</a:t>
            </a:r>
            <a:endParaRPr lang="en-US" sz="1100" dirty="0"/>
          </a:p>
        </p:txBody>
      </p:sp>
      <p:sp>
        <p:nvSpPr>
          <p:cNvPr id="117" name="32-Point Star 116"/>
          <p:cNvSpPr/>
          <p:nvPr/>
        </p:nvSpPr>
        <p:spPr>
          <a:xfrm>
            <a:off x="6629400" y="2057400"/>
            <a:ext cx="1720850" cy="914400"/>
          </a:xfrm>
          <a:prstGeom prst="star32">
            <a:avLst>
              <a:gd name="adj" fmla="val 435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21" name="TextBox 98"/>
          <p:cNvSpPr txBox="1">
            <a:spLocks noChangeArrowheads="1"/>
          </p:cNvSpPr>
          <p:nvPr/>
        </p:nvSpPr>
        <p:spPr bwMode="auto">
          <a:xfrm>
            <a:off x="2209799" y="4419600"/>
            <a:ext cx="441325" cy="338138"/>
          </a:xfrm>
          <a:prstGeom prst="rect">
            <a:avLst/>
          </a:prstGeom>
          <a:noFill/>
          <a:ln w="9525">
            <a:noFill/>
            <a:miter lim="800000"/>
            <a:headEnd/>
            <a:tailEnd/>
          </a:ln>
        </p:spPr>
        <p:txBody>
          <a:bodyPr>
            <a:spAutoFit/>
          </a:bodyPr>
          <a:lstStyle/>
          <a:p>
            <a:r>
              <a:rPr lang="en-US" sz="1600" b="1" dirty="0"/>
              <a:t>O</a:t>
            </a:r>
            <a:r>
              <a:rPr lang="en-US" b="1" baseline="-25000" dirty="0"/>
              <a:t>2</a:t>
            </a:r>
          </a:p>
        </p:txBody>
      </p:sp>
      <p:sp>
        <p:nvSpPr>
          <p:cNvPr id="4122" name="TextBox 71"/>
          <p:cNvSpPr txBox="1">
            <a:spLocks noChangeArrowheads="1"/>
          </p:cNvSpPr>
          <p:nvPr/>
        </p:nvSpPr>
        <p:spPr bwMode="auto">
          <a:xfrm>
            <a:off x="1676400" y="3200400"/>
            <a:ext cx="1354138" cy="369888"/>
          </a:xfrm>
          <a:prstGeom prst="rect">
            <a:avLst/>
          </a:prstGeom>
          <a:noFill/>
          <a:ln w="9525">
            <a:noFill/>
            <a:miter lim="800000"/>
            <a:headEnd/>
            <a:tailEnd/>
          </a:ln>
        </p:spPr>
        <p:txBody>
          <a:bodyPr>
            <a:spAutoFit/>
          </a:bodyPr>
          <a:lstStyle/>
          <a:p>
            <a:pPr algn="ctr"/>
            <a:r>
              <a:rPr lang="en-US" b="1" dirty="0" smtClean="0"/>
              <a:t>C</a:t>
            </a:r>
            <a:r>
              <a:rPr lang="en-US" b="1" baseline="-25000" dirty="0" smtClean="0"/>
              <a:t>2</a:t>
            </a:r>
            <a:r>
              <a:rPr lang="en-US" b="1" dirty="0" smtClean="0"/>
              <a:t>H</a:t>
            </a:r>
            <a:r>
              <a:rPr lang="en-US" b="1" baseline="-25000" dirty="0" smtClean="0"/>
              <a:t>5</a:t>
            </a:r>
            <a:r>
              <a:rPr lang="en-US" b="1" dirty="0" smtClean="0"/>
              <a:t>OH</a:t>
            </a:r>
            <a:endParaRPr lang="en-US" b="1" baseline="-25000" dirty="0"/>
          </a:p>
        </p:txBody>
      </p:sp>
      <p:sp>
        <p:nvSpPr>
          <p:cNvPr id="4131" name="TextBox 102"/>
          <p:cNvSpPr txBox="1">
            <a:spLocks noChangeArrowheads="1"/>
          </p:cNvSpPr>
          <p:nvPr/>
        </p:nvSpPr>
        <p:spPr bwMode="auto">
          <a:xfrm>
            <a:off x="13944600" y="2009775"/>
            <a:ext cx="1098550" cy="276225"/>
          </a:xfrm>
          <a:prstGeom prst="rect">
            <a:avLst/>
          </a:prstGeom>
          <a:noFill/>
          <a:ln w="9525">
            <a:noFill/>
            <a:miter lim="800000"/>
            <a:headEnd/>
            <a:tailEnd/>
          </a:ln>
        </p:spPr>
        <p:txBody>
          <a:bodyPr wrap="none">
            <a:spAutoFit/>
          </a:bodyPr>
          <a:lstStyle/>
          <a:p>
            <a:r>
              <a:rPr lang="en-US" sz="1200"/>
              <a:t>Energy forms</a:t>
            </a:r>
          </a:p>
        </p:txBody>
      </p:sp>
      <p:sp>
        <p:nvSpPr>
          <p:cNvPr id="4133" name="TextBox 102"/>
          <p:cNvSpPr txBox="1">
            <a:spLocks noChangeArrowheads="1"/>
          </p:cNvSpPr>
          <p:nvPr/>
        </p:nvSpPr>
        <p:spPr bwMode="auto">
          <a:xfrm>
            <a:off x="15208250" y="2009775"/>
            <a:ext cx="1430338" cy="276225"/>
          </a:xfrm>
          <a:prstGeom prst="rect">
            <a:avLst/>
          </a:prstGeom>
          <a:noFill/>
          <a:ln w="9525">
            <a:noFill/>
            <a:miter lim="800000"/>
            <a:headEnd/>
            <a:tailEnd/>
          </a:ln>
        </p:spPr>
        <p:txBody>
          <a:bodyPr wrap="none">
            <a:spAutoFit/>
          </a:bodyPr>
          <a:lstStyle/>
          <a:p>
            <a:r>
              <a:rPr lang="en-US" sz="1200"/>
              <a:t>Energy movement</a:t>
            </a:r>
          </a:p>
        </p:txBody>
      </p:sp>
      <p:sp>
        <p:nvSpPr>
          <p:cNvPr id="93" name="Rectangle 92"/>
          <p:cNvSpPr/>
          <p:nvPr/>
        </p:nvSpPr>
        <p:spPr>
          <a:xfrm>
            <a:off x="15089188" y="2057400"/>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6" name="Group 109"/>
          <p:cNvGrpSpPr>
            <a:grpSpLocks/>
          </p:cNvGrpSpPr>
          <p:nvPr/>
        </p:nvGrpSpPr>
        <p:grpSpPr bwMode="auto">
          <a:xfrm>
            <a:off x="15087600" y="2057400"/>
            <a:ext cx="152400" cy="152400"/>
            <a:chOff x="6019800" y="304800"/>
            <a:chExt cx="152400" cy="152401"/>
          </a:xfrm>
        </p:grpSpPr>
        <p:cxnSp>
          <p:nvCxnSpPr>
            <p:cNvPr id="122" name="Straight Connector 121"/>
            <p:cNvCxnSpPr/>
            <p:nvPr/>
          </p:nvCxnSpPr>
          <p:spPr>
            <a:xfrm rot="16200000" flipH="1">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23"/>
          <p:cNvGrpSpPr>
            <a:grpSpLocks/>
          </p:cNvGrpSpPr>
          <p:nvPr/>
        </p:nvGrpSpPr>
        <p:grpSpPr bwMode="auto">
          <a:xfrm>
            <a:off x="13863638" y="2051050"/>
            <a:ext cx="157162" cy="158750"/>
            <a:chOff x="7848600" y="944563"/>
            <a:chExt cx="157163" cy="158750"/>
          </a:xfrm>
        </p:grpSpPr>
        <p:sp>
          <p:nvSpPr>
            <p:cNvPr id="125" name="Rectangle 124"/>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8" name="Group 109"/>
            <p:cNvGrpSpPr>
              <a:grpSpLocks/>
            </p:cNvGrpSpPr>
            <p:nvPr/>
          </p:nvGrpSpPr>
          <p:grpSpPr bwMode="auto">
            <a:xfrm>
              <a:off x="7853364" y="950912"/>
              <a:ext cx="152400" cy="152400"/>
              <a:chOff x="6019801" y="304799"/>
              <a:chExt cx="152400" cy="152401"/>
            </a:xfrm>
          </p:grpSpPr>
          <p:cxnSp>
            <p:nvCxnSpPr>
              <p:cNvPr id="128" name="Straight Connector 127"/>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41" name="TextBox 104"/>
          <p:cNvSpPr txBox="1">
            <a:spLocks noChangeArrowheads="1"/>
          </p:cNvSpPr>
          <p:nvPr/>
        </p:nvSpPr>
        <p:spPr bwMode="auto">
          <a:xfrm>
            <a:off x="14009688" y="2286000"/>
            <a:ext cx="1736725" cy="276225"/>
          </a:xfrm>
          <a:prstGeom prst="rect">
            <a:avLst/>
          </a:prstGeom>
          <a:noFill/>
          <a:ln w="9525">
            <a:noFill/>
            <a:miter lim="800000"/>
            <a:headEnd/>
            <a:tailEnd/>
          </a:ln>
        </p:spPr>
        <p:txBody>
          <a:bodyPr wrap="none">
            <a:spAutoFit/>
          </a:bodyPr>
          <a:lstStyle/>
          <a:p>
            <a:r>
              <a:rPr lang="en-US" sz="1200"/>
              <a:t>Energy Transformation</a:t>
            </a:r>
          </a:p>
        </p:txBody>
      </p:sp>
      <p:grpSp>
        <p:nvGrpSpPr>
          <p:cNvPr id="11" name="Group 136"/>
          <p:cNvGrpSpPr>
            <a:grpSpLocks/>
          </p:cNvGrpSpPr>
          <p:nvPr/>
        </p:nvGrpSpPr>
        <p:grpSpPr bwMode="auto">
          <a:xfrm>
            <a:off x="13890625" y="2352675"/>
            <a:ext cx="157163" cy="158750"/>
            <a:chOff x="7848600" y="944563"/>
            <a:chExt cx="157163" cy="158750"/>
          </a:xfrm>
        </p:grpSpPr>
        <p:sp>
          <p:nvSpPr>
            <p:cNvPr id="138" name="Rectangle 137"/>
            <p:cNvSpPr/>
            <p:nvPr/>
          </p:nvSpPr>
          <p:spPr>
            <a:xfrm>
              <a:off x="7848600" y="944563"/>
              <a:ext cx="152400"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2" name="Group 109"/>
            <p:cNvGrpSpPr>
              <a:grpSpLocks/>
            </p:cNvGrpSpPr>
            <p:nvPr/>
          </p:nvGrpSpPr>
          <p:grpSpPr bwMode="auto">
            <a:xfrm>
              <a:off x="7853364" y="950912"/>
              <a:ext cx="152400" cy="152400"/>
              <a:chOff x="6019801" y="304799"/>
              <a:chExt cx="152400" cy="152401"/>
            </a:xfrm>
          </p:grpSpPr>
          <p:cxnSp>
            <p:nvCxnSpPr>
              <p:cNvPr id="140" name="Straight Connector 139"/>
              <p:cNvCxnSpPr/>
              <p:nvPr/>
            </p:nvCxnSpPr>
            <p:spPr>
              <a:xfrm rot="16200000" flipH="1">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6019800" y="304801"/>
                <a:ext cx="152401"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0" name="TextBox 92"/>
          <p:cNvSpPr txBox="1">
            <a:spLocks noChangeArrowheads="1"/>
          </p:cNvSpPr>
          <p:nvPr/>
        </p:nvSpPr>
        <p:spPr bwMode="auto">
          <a:xfrm rot="16200000">
            <a:off x="-239713" y="3825199"/>
            <a:ext cx="941091" cy="461665"/>
          </a:xfrm>
          <a:prstGeom prst="rect">
            <a:avLst/>
          </a:prstGeom>
          <a:noFill/>
          <a:ln w="9525">
            <a:noFill/>
            <a:miter lim="800000"/>
            <a:headEnd/>
            <a:tailEnd/>
          </a:ln>
        </p:spPr>
        <p:txBody>
          <a:bodyPr wrap="none">
            <a:spAutoFit/>
          </a:bodyPr>
          <a:lstStyle/>
          <a:p>
            <a:r>
              <a:rPr lang="en-US" sz="2400" b="1" u="sng" dirty="0" smtClean="0"/>
              <a:t>scales</a:t>
            </a:r>
            <a:endParaRPr lang="en-US" sz="2400" b="1" u="sng" dirty="0"/>
          </a:p>
        </p:txBody>
      </p:sp>
      <p:cxnSp>
        <p:nvCxnSpPr>
          <p:cNvPr id="143" name="Straight Connector 142"/>
          <p:cNvCxnSpPr/>
          <p:nvPr/>
        </p:nvCxnSpPr>
        <p:spPr>
          <a:xfrm>
            <a:off x="609600" y="7620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533400" y="224135"/>
            <a:ext cx="8229600" cy="461665"/>
          </a:xfrm>
          <a:prstGeom prst="rect">
            <a:avLst/>
          </a:prstGeom>
          <a:noFill/>
        </p:spPr>
        <p:txBody>
          <a:bodyPr wrap="square" rtlCol="0">
            <a:spAutoFit/>
          </a:bodyPr>
          <a:lstStyle/>
          <a:p>
            <a:r>
              <a:rPr lang="en-US" sz="2400" b="1" dirty="0" smtClean="0"/>
              <a:t>Transformation of ethanol burning at atomic-molecular world</a:t>
            </a:r>
            <a:endParaRPr lang="en-US" sz="2400" b="1" dirty="0"/>
          </a:p>
        </p:txBody>
      </p:sp>
      <p:pic>
        <p:nvPicPr>
          <p:cNvPr id="89" name="Picture 88" descr="123123.gif"/>
          <p:cNvPicPr>
            <a:picLocks noChangeAspect="1"/>
          </p:cNvPicPr>
          <p:nvPr/>
        </p:nvPicPr>
        <p:blipFill>
          <a:blip r:embed="rId3" cstate="print"/>
          <a:stretch>
            <a:fillRect/>
          </a:stretch>
        </p:blipFill>
        <p:spPr>
          <a:xfrm rot="603068">
            <a:off x="2209800" y="3505200"/>
            <a:ext cx="457200" cy="370901"/>
          </a:xfrm>
          <a:prstGeom prst="rect">
            <a:avLst/>
          </a:prstGeom>
        </p:spPr>
      </p:pic>
      <p:pic>
        <p:nvPicPr>
          <p:cNvPr id="90" name="Picture 89" descr="Oxygen.gif"/>
          <p:cNvPicPr>
            <a:picLocks noChangeAspect="1"/>
          </p:cNvPicPr>
          <p:nvPr/>
        </p:nvPicPr>
        <p:blipFill>
          <a:blip r:embed="rId4" cstate="print"/>
          <a:stretch>
            <a:fillRect/>
          </a:stretch>
        </p:blipFill>
        <p:spPr>
          <a:xfrm rot="253603">
            <a:off x="2220472" y="4785835"/>
            <a:ext cx="411892" cy="304800"/>
          </a:xfrm>
          <a:prstGeom prst="rect">
            <a:avLst/>
          </a:prstGeom>
        </p:spPr>
      </p:pic>
      <p:pic>
        <p:nvPicPr>
          <p:cNvPr id="101" name="Picture 100" descr="water.gif"/>
          <p:cNvPicPr>
            <a:picLocks noChangeAspect="1"/>
          </p:cNvPicPr>
          <p:nvPr/>
        </p:nvPicPr>
        <p:blipFill>
          <a:blip r:embed="rId5" cstate="print"/>
          <a:stretch>
            <a:fillRect/>
          </a:stretch>
        </p:blipFill>
        <p:spPr>
          <a:xfrm>
            <a:off x="7315200" y="3505200"/>
            <a:ext cx="380999" cy="316301"/>
          </a:xfrm>
          <a:prstGeom prst="rect">
            <a:avLst/>
          </a:prstGeom>
        </p:spPr>
      </p:pic>
      <p:pic>
        <p:nvPicPr>
          <p:cNvPr id="111" name="Picture 110" descr="CO2.gif"/>
          <p:cNvPicPr>
            <a:picLocks noChangeAspect="1"/>
          </p:cNvPicPr>
          <p:nvPr/>
        </p:nvPicPr>
        <p:blipFill>
          <a:blip r:embed="rId6" cstate="print"/>
          <a:stretch>
            <a:fillRect/>
          </a:stretch>
        </p:blipFill>
        <p:spPr>
          <a:xfrm>
            <a:off x="7467600" y="4648200"/>
            <a:ext cx="457200" cy="287383"/>
          </a:xfrm>
          <a:prstGeom prst="rect">
            <a:avLst/>
          </a:prstGeom>
        </p:spPr>
      </p:pic>
      <p:sp>
        <p:nvSpPr>
          <p:cNvPr id="114" name="Rectangle 113"/>
          <p:cNvSpPr/>
          <p:nvPr/>
        </p:nvSpPr>
        <p:spPr>
          <a:xfrm>
            <a:off x="1524000" y="1676400"/>
            <a:ext cx="6934200" cy="3733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Picture 133" descr="Oxygen.gif"/>
          <p:cNvPicPr>
            <a:picLocks noChangeAspect="1"/>
          </p:cNvPicPr>
          <p:nvPr/>
        </p:nvPicPr>
        <p:blipFill>
          <a:blip r:embed="rId4" cstate="print"/>
          <a:stretch>
            <a:fillRect/>
          </a:stretch>
        </p:blipFill>
        <p:spPr>
          <a:xfrm rot="253603">
            <a:off x="1763273" y="4815364"/>
            <a:ext cx="411892" cy="304800"/>
          </a:xfrm>
          <a:prstGeom prst="rect">
            <a:avLst/>
          </a:prstGeom>
        </p:spPr>
      </p:pic>
      <p:pic>
        <p:nvPicPr>
          <p:cNvPr id="135" name="Picture 134" descr="Oxygen.gif"/>
          <p:cNvPicPr>
            <a:picLocks noChangeAspect="1"/>
          </p:cNvPicPr>
          <p:nvPr/>
        </p:nvPicPr>
        <p:blipFill>
          <a:blip r:embed="rId4" cstate="print"/>
          <a:stretch>
            <a:fillRect/>
          </a:stretch>
        </p:blipFill>
        <p:spPr>
          <a:xfrm rot="253603">
            <a:off x="2625435" y="4815366"/>
            <a:ext cx="411892" cy="304800"/>
          </a:xfrm>
          <a:prstGeom prst="rect">
            <a:avLst/>
          </a:prstGeom>
        </p:spPr>
      </p:pic>
      <p:pic>
        <p:nvPicPr>
          <p:cNvPr id="139" name="Picture 138" descr="CO2.gif"/>
          <p:cNvPicPr>
            <a:picLocks noChangeAspect="1"/>
          </p:cNvPicPr>
          <p:nvPr/>
        </p:nvPicPr>
        <p:blipFill>
          <a:blip r:embed="rId6" cstate="print"/>
          <a:stretch>
            <a:fillRect/>
          </a:stretch>
        </p:blipFill>
        <p:spPr>
          <a:xfrm>
            <a:off x="7010400" y="4648200"/>
            <a:ext cx="457200" cy="287383"/>
          </a:xfrm>
          <a:prstGeom prst="rect">
            <a:avLst/>
          </a:prstGeom>
        </p:spPr>
      </p:pic>
      <p:pic>
        <p:nvPicPr>
          <p:cNvPr id="145" name="Picture 144" descr="water.gif"/>
          <p:cNvPicPr>
            <a:picLocks noChangeAspect="1"/>
          </p:cNvPicPr>
          <p:nvPr/>
        </p:nvPicPr>
        <p:blipFill>
          <a:blip r:embed="rId5" cstate="print"/>
          <a:stretch>
            <a:fillRect/>
          </a:stretch>
        </p:blipFill>
        <p:spPr>
          <a:xfrm>
            <a:off x="7772401" y="3505200"/>
            <a:ext cx="380999" cy="316301"/>
          </a:xfrm>
          <a:prstGeom prst="rect">
            <a:avLst/>
          </a:prstGeom>
        </p:spPr>
      </p:pic>
      <p:pic>
        <p:nvPicPr>
          <p:cNvPr id="146" name="Picture 145" descr="water.gif"/>
          <p:cNvPicPr>
            <a:picLocks noChangeAspect="1"/>
          </p:cNvPicPr>
          <p:nvPr/>
        </p:nvPicPr>
        <p:blipFill>
          <a:blip r:embed="rId5" cstate="print"/>
          <a:stretch>
            <a:fillRect/>
          </a:stretch>
        </p:blipFill>
        <p:spPr>
          <a:xfrm>
            <a:off x="6934200" y="3505200"/>
            <a:ext cx="380999" cy="316301"/>
          </a:xfrm>
          <a:prstGeom prst="rect">
            <a:avLst/>
          </a:prstGeom>
        </p:spPr>
      </p:pic>
      <p:sp>
        <p:nvSpPr>
          <p:cNvPr id="142" name="TextBox 66"/>
          <p:cNvSpPr txBox="1">
            <a:spLocks noChangeArrowheads="1"/>
          </p:cNvSpPr>
          <p:nvPr/>
        </p:nvSpPr>
        <p:spPr bwMode="auto">
          <a:xfrm>
            <a:off x="1633201" y="2524780"/>
            <a:ext cx="1643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400" b="1" dirty="0" smtClean="0">
                <a:solidFill>
                  <a:srgbClr val="FF9900"/>
                </a:solidFill>
              </a:rPr>
              <a:t>Chemical energy</a:t>
            </a:r>
          </a:p>
          <a:p>
            <a:pPr algn="ctr" eaLnBrk="1" fontAlgn="base" hangingPunct="1">
              <a:spcBef>
                <a:spcPct val="0"/>
              </a:spcBef>
              <a:spcAft>
                <a:spcPct val="0"/>
              </a:spcAft>
            </a:pPr>
            <a:r>
              <a:rPr lang="en-US" sz="1400" dirty="0" smtClean="0">
                <a:solidFill>
                  <a:srgbClr val="FF9900"/>
                </a:solidFill>
              </a:rPr>
              <a:t>(stored in bonds)</a:t>
            </a:r>
          </a:p>
        </p:txBody>
      </p:sp>
      <p:sp>
        <p:nvSpPr>
          <p:cNvPr id="147" name="TextBox 66"/>
          <p:cNvSpPr txBox="1">
            <a:spLocks noChangeArrowheads="1"/>
          </p:cNvSpPr>
          <p:nvPr/>
        </p:nvSpPr>
        <p:spPr bwMode="auto">
          <a:xfrm>
            <a:off x="3674130" y="2980792"/>
            <a:ext cx="2040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b="1" dirty="0" smtClean="0">
                <a:solidFill>
                  <a:srgbClr val="FF9900"/>
                </a:solidFill>
              </a:rPr>
              <a:t>Light and heat energy</a:t>
            </a:r>
          </a:p>
        </p:txBody>
      </p:sp>
      <p:sp>
        <p:nvSpPr>
          <p:cNvPr id="148" name="32-Point Star 147"/>
          <p:cNvSpPr/>
          <p:nvPr/>
        </p:nvSpPr>
        <p:spPr>
          <a:xfrm>
            <a:off x="3939979" y="3195350"/>
            <a:ext cx="1447800" cy="990600"/>
          </a:xfrm>
          <a:prstGeom prst="star32">
            <a:avLst>
              <a:gd name="adj" fmla="val 4356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Oval 148"/>
          <p:cNvSpPr/>
          <p:nvPr/>
        </p:nvSpPr>
        <p:spPr>
          <a:xfrm>
            <a:off x="4169788" y="3440908"/>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0" name="Oval 149"/>
          <p:cNvSpPr/>
          <p:nvPr/>
        </p:nvSpPr>
        <p:spPr>
          <a:xfrm>
            <a:off x="4286470" y="4069558"/>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1" name="Oval 150"/>
          <p:cNvSpPr/>
          <p:nvPr/>
        </p:nvSpPr>
        <p:spPr>
          <a:xfrm>
            <a:off x="4062632" y="3726157"/>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2" name="Oval 151"/>
          <p:cNvSpPr/>
          <p:nvPr/>
        </p:nvSpPr>
        <p:spPr>
          <a:xfrm>
            <a:off x="4850825" y="3440908"/>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3" name="Oval 152"/>
          <p:cNvSpPr/>
          <p:nvPr/>
        </p:nvSpPr>
        <p:spPr>
          <a:xfrm>
            <a:off x="4600794" y="3838576"/>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4" name="Oval 153"/>
          <p:cNvSpPr/>
          <p:nvPr/>
        </p:nvSpPr>
        <p:spPr>
          <a:xfrm>
            <a:off x="5120700" y="4010027"/>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5" name="Oval 154"/>
          <p:cNvSpPr/>
          <p:nvPr/>
        </p:nvSpPr>
        <p:spPr>
          <a:xfrm>
            <a:off x="4665087" y="4165773"/>
            <a:ext cx="185738" cy="185738"/>
          </a:xfrm>
          <a:prstGeom prst="ellipse">
            <a:avLst/>
          </a:prstGeom>
          <a:gradFill>
            <a:gsLst>
              <a:gs pos="0">
                <a:srgbClr val="C00000"/>
              </a:gs>
              <a:gs pos="35000">
                <a:srgbClr val="C00000"/>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6" name="Oval 155"/>
          <p:cNvSpPr/>
          <p:nvPr/>
        </p:nvSpPr>
        <p:spPr>
          <a:xfrm>
            <a:off x="4508717" y="3395663"/>
            <a:ext cx="185738" cy="185738"/>
          </a:xfrm>
          <a:prstGeom prst="ellipse">
            <a:avLst/>
          </a:prstGeom>
          <a:gradFill>
            <a:gsLst>
              <a:gs pos="0">
                <a:schemeClr val="tx1"/>
              </a:gs>
              <a:gs pos="5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7" name="Oval 156"/>
          <p:cNvSpPr/>
          <p:nvPr/>
        </p:nvSpPr>
        <p:spPr>
          <a:xfrm>
            <a:off x="4834156" y="3880645"/>
            <a:ext cx="185738" cy="185738"/>
          </a:xfrm>
          <a:prstGeom prst="ellipse">
            <a:avLst/>
          </a:prstGeom>
          <a:gradFill>
            <a:gsLst>
              <a:gs pos="0">
                <a:schemeClr val="tx1"/>
              </a:gs>
              <a:gs pos="5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8" name="Oval 157"/>
          <p:cNvSpPr/>
          <p:nvPr/>
        </p:nvSpPr>
        <p:spPr>
          <a:xfrm>
            <a:off x="4415056" y="3657099"/>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59" name="Oval 158"/>
          <p:cNvSpPr/>
          <p:nvPr/>
        </p:nvSpPr>
        <p:spPr>
          <a:xfrm>
            <a:off x="5069901" y="3488532"/>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0" name="Oval 159"/>
          <p:cNvSpPr/>
          <p:nvPr/>
        </p:nvSpPr>
        <p:spPr>
          <a:xfrm>
            <a:off x="4249957" y="3223420"/>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1" name="Oval 160"/>
          <p:cNvSpPr/>
          <p:nvPr/>
        </p:nvSpPr>
        <p:spPr>
          <a:xfrm>
            <a:off x="5120700" y="3753937"/>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2" name="Oval 161"/>
          <p:cNvSpPr/>
          <p:nvPr/>
        </p:nvSpPr>
        <p:spPr>
          <a:xfrm>
            <a:off x="4041201" y="3981958"/>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63" name="Oval 162"/>
          <p:cNvSpPr/>
          <p:nvPr/>
        </p:nvSpPr>
        <p:spPr>
          <a:xfrm>
            <a:off x="4743670" y="3603918"/>
            <a:ext cx="185738" cy="185738"/>
          </a:xfrm>
          <a:prstGeom prst="ellipse">
            <a:avLst/>
          </a:prstGeom>
          <a:gradFill>
            <a:gsLst>
              <a:gs pos="0">
                <a:schemeClr val="bg1">
                  <a:lumMod val="95000"/>
                </a:schemeClr>
              </a:gs>
              <a:gs pos="59000">
                <a:schemeClr val="bg1">
                  <a:lumMod val="95000"/>
                </a:schemeClr>
              </a:gs>
              <a:gs pos="100000">
                <a:schemeClr val="bg1">
                  <a:lumMod val="65000"/>
                </a:schemeClr>
              </a:gs>
            </a:gsLst>
            <a:lin ang="540000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prstClr val="white"/>
              </a:solidFill>
            </a:endParaRPr>
          </a:p>
        </p:txBody>
      </p:sp>
      <p:sp>
        <p:nvSpPr>
          <p:cNvPr id="192" name="Bent Arrow 191">
            <a:hlinkClick r:id="rId7" action="ppaction://hlinksldjump"/>
          </p:cNvPr>
          <p:cNvSpPr/>
          <p:nvPr/>
        </p:nvSpPr>
        <p:spPr>
          <a:xfrm rot="10800000" flipH="1">
            <a:off x="8229600" y="6019800"/>
            <a:ext cx="685800" cy="6096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TextBox 192"/>
          <p:cNvSpPr txBox="1"/>
          <p:nvPr/>
        </p:nvSpPr>
        <p:spPr>
          <a:xfrm>
            <a:off x="8077200" y="6581001"/>
            <a:ext cx="1066800" cy="276999"/>
          </a:xfrm>
          <a:prstGeom prst="rect">
            <a:avLst/>
          </a:prstGeom>
          <a:noFill/>
        </p:spPr>
        <p:txBody>
          <a:bodyPr wrap="square" rtlCol="0">
            <a:spAutoFit/>
          </a:bodyPr>
          <a:lstStyle/>
          <a:p>
            <a:r>
              <a:rPr lang="en-US" sz="1200" b="1" dirty="0" smtClean="0"/>
              <a:t>Back to blank</a:t>
            </a:r>
            <a:endParaRPr lang="en-US" sz="1200" b="1" dirty="0"/>
          </a:p>
        </p:txBody>
      </p:sp>
      <p:sp>
        <p:nvSpPr>
          <p:cNvPr id="194" name="TextBox 88"/>
          <p:cNvSpPr txBox="1">
            <a:spLocks noChangeArrowheads="1"/>
          </p:cNvSpPr>
          <p:nvPr/>
        </p:nvSpPr>
        <p:spPr bwMode="auto">
          <a:xfrm>
            <a:off x="1944390" y="5971400"/>
            <a:ext cx="1408912" cy="307777"/>
          </a:xfrm>
          <a:prstGeom prst="rect">
            <a:avLst/>
          </a:prstGeom>
          <a:noFill/>
          <a:ln w="9525">
            <a:noFill/>
            <a:miter lim="800000"/>
            <a:headEnd/>
            <a:tailEnd/>
          </a:ln>
        </p:spPr>
        <p:txBody>
          <a:bodyPr wrap="none">
            <a:spAutoFit/>
          </a:bodyPr>
          <a:lstStyle/>
          <a:p>
            <a:r>
              <a:rPr lang="en-US" sz="1400" dirty="0">
                <a:hlinkClick r:id="rId8" action="ppaction://hlinksldjump"/>
              </a:rPr>
              <a:t>Material </a:t>
            </a:r>
            <a:r>
              <a:rPr lang="en-US" sz="1400" dirty="0" smtClean="0">
                <a:hlinkClick r:id="rId8" action="ppaction://hlinksldjump"/>
              </a:rPr>
              <a:t>identity</a:t>
            </a:r>
            <a:endParaRPr lang="en-US" sz="1400" dirty="0"/>
          </a:p>
        </p:txBody>
      </p:sp>
      <p:sp>
        <p:nvSpPr>
          <p:cNvPr id="195" name="TextBox 90"/>
          <p:cNvSpPr txBox="1">
            <a:spLocks noChangeArrowheads="1"/>
          </p:cNvSpPr>
          <p:nvPr/>
        </p:nvSpPr>
        <p:spPr bwMode="auto">
          <a:xfrm>
            <a:off x="1680865" y="5742800"/>
            <a:ext cx="702885" cy="307777"/>
          </a:xfrm>
          <a:prstGeom prst="rect">
            <a:avLst/>
          </a:prstGeom>
          <a:noFill/>
          <a:ln w="9525">
            <a:noFill/>
            <a:miter lim="800000"/>
            <a:headEnd/>
            <a:tailEnd/>
          </a:ln>
        </p:spPr>
        <p:txBody>
          <a:bodyPr wrap="none">
            <a:spAutoFit/>
          </a:bodyPr>
          <a:lstStyle/>
          <a:p>
            <a:r>
              <a:rPr lang="en-US" sz="1400" b="1" u="sng" dirty="0"/>
              <a:t>Matter</a:t>
            </a:r>
          </a:p>
        </p:txBody>
      </p:sp>
      <p:sp>
        <p:nvSpPr>
          <p:cNvPr id="196" name="TextBox 94"/>
          <p:cNvSpPr txBox="1">
            <a:spLocks noChangeArrowheads="1"/>
          </p:cNvSpPr>
          <p:nvPr/>
        </p:nvSpPr>
        <p:spPr bwMode="auto">
          <a:xfrm>
            <a:off x="1680865" y="6202977"/>
            <a:ext cx="690702" cy="307777"/>
          </a:xfrm>
          <a:prstGeom prst="rect">
            <a:avLst/>
          </a:prstGeom>
          <a:noFill/>
          <a:ln w="9525">
            <a:noFill/>
            <a:miter lim="800000"/>
            <a:headEnd/>
            <a:tailEnd/>
          </a:ln>
        </p:spPr>
        <p:txBody>
          <a:bodyPr wrap="none">
            <a:spAutoFit/>
          </a:bodyPr>
          <a:lstStyle/>
          <a:p>
            <a:r>
              <a:rPr lang="en-US" sz="1400" b="1" u="sng" dirty="0"/>
              <a:t>Energy</a:t>
            </a:r>
          </a:p>
        </p:txBody>
      </p:sp>
      <p:sp>
        <p:nvSpPr>
          <p:cNvPr id="198" name="TextBox 102"/>
          <p:cNvSpPr txBox="1">
            <a:spLocks noChangeArrowheads="1"/>
          </p:cNvSpPr>
          <p:nvPr/>
        </p:nvSpPr>
        <p:spPr bwMode="auto">
          <a:xfrm>
            <a:off x="1909465" y="6460152"/>
            <a:ext cx="2597827" cy="307777"/>
          </a:xfrm>
          <a:prstGeom prst="rect">
            <a:avLst/>
          </a:prstGeom>
          <a:noFill/>
          <a:ln w="9525">
            <a:noFill/>
            <a:miter lim="800000"/>
            <a:headEnd/>
            <a:tailEnd/>
          </a:ln>
        </p:spPr>
        <p:txBody>
          <a:bodyPr wrap="none">
            <a:spAutoFit/>
          </a:bodyPr>
          <a:lstStyle/>
          <a:p>
            <a:r>
              <a:rPr lang="en-US" sz="1400" dirty="0">
                <a:hlinkClick r:id="rId9" action="ppaction://hlinksldjump"/>
              </a:rPr>
              <a:t>Energy </a:t>
            </a:r>
            <a:r>
              <a:rPr lang="en-US" sz="1400" dirty="0" smtClean="0">
                <a:hlinkClick r:id="rId9" action="ppaction://hlinksldjump"/>
              </a:rPr>
              <a:t>forms and transformation</a:t>
            </a:r>
            <a:endParaRPr lang="en-US" sz="1400" dirty="0"/>
          </a:p>
        </p:txBody>
      </p:sp>
      <p:sp>
        <p:nvSpPr>
          <p:cNvPr id="200" name="TextBox 104"/>
          <p:cNvSpPr txBox="1">
            <a:spLocks noChangeArrowheads="1"/>
          </p:cNvSpPr>
          <p:nvPr/>
        </p:nvSpPr>
        <p:spPr bwMode="auto">
          <a:xfrm>
            <a:off x="3503947" y="5971400"/>
            <a:ext cx="1830053" cy="307777"/>
          </a:xfrm>
          <a:prstGeom prst="rect">
            <a:avLst/>
          </a:prstGeom>
          <a:noFill/>
          <a:ln w="9525">
            <a:noFill/>
            <a:miter lim="800000"/>
            <a:headEnd/>
            <a:tailEnd/>
          </a:ln>
        </p:spPr>
        <p:txBody>
          <a:bodyPr wrap="none">
            <a:spAutoFit/>
          </a:bodyPr>
          <a:lstStyle/>
          <a:p>
            <a:r>
              <a:rPr lang="en-US" sz="1400" dirty="0">
                <a:hlinkClick r:id="rId10" action="ppaction://hlinksldjump"/>
              </a:rPr>
              <a:t>Matter </a:t>
            </a:r>
            <a:r>
              <a:rPr lang="en-US" sz="1400" dirty="0" smtClean="0">
                <a:hlinkClick r:id="rId10" action="ppaction://hlinksldjump"/>
              </a:rPr>
              <a:t>transformation</a:t>
            </a:r>
            <a:endParaRPr lang="en-US" sz="1400" dirty="0"/>
          </a:p>
        </p:txBody>
      </p:sp>
      <p:sp>
        <p:nvSpPr>
          <p:cNvPr id="202" name="TextBox 104"/>
          <p:cNvSpPr txBox="1">
            <a:spLocks noChangeArrowheads="1"/>
          </p:cNvSpPr>
          <p:nvPr/>
        </p:nvSpPr>
        <p:spPr bwMode="auto">
          <a:xfrm>
            <a:off x="5757863" y="6172200"/>
            <a:ext cx="828881" cy="307777"/>
          </a:xfrm>
          <a:prstGeom prst="rect">
            <a:avLst/>
          </a:prstGeom>
          <a:noFill/>
          <a:ln w="9525">
            <a:noFill/>
            <a:miter lim="800000"/>
            <a:headEnd/>
            <a:tailEnd/>
          </a:ln>
        </p:spPr>
        <p:txBody>
          <a:bodyPr wrap="none">
            <a:spAutoFit/>
          </a:bodyPr>
          <a:lstStyle/>
          <a:p>
            <a:r>
              <a:rPr lang="en-US" sz="1400" dirty="0" smtClean="0">
                <a:hlinkClick r:id="rId11" action="ppaction://hlinksldjump"/>
              </a:rPr>
              <a:t>All filters</a:t>
            </a:r>
            <a:endParaRPr lang="en-US" sz="1400" dirty="0"/>
          </a:p>
        </p:txBody>
      </p:sp>
      <p:cxnSp>
        <p:nvCxnSpPr>
          <p:cNvPr id="204" name="Straight Connector 203"/>
          <p:cNvCxnSpPr/>
          <p:nvPr/>
        </p:nvCxnSpPr>
        <p:spPr>
          <a:xfrm rot="5400000">
            <a:off x="956965" y="6241077"/>
            <a:ext cx="990600" cy="0"/>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85465" y="6107668"/>
            <a:ext cx="1219200" cy="369332"/>
          </a:xfrm>
          <a:prstGeom prst="rect">
            <a:avLst/>
          </a:prstGeom>
          <a:noFill/>
        </p:spPr>
        <p:txBody>
          <a:bodyPr wrap="square" rtlCol="0">
            <a:spAutoFit/>
          </a:bodyPr>
          <a:lstStyle/>
          <a:p>
            <a:r>
              <a:rPr lang="en-US" b="1" dirty="0" smtClean="0"/>
              <a:t>Analyzing</a:t>
            </a:r>
            <a:endParaRPr lang="en-US" b="1" dirty="0"/>
          </a:p>
        </p:txBody>
      </p:sp>
      <p:sp>
        <p:nvSpPr>
          <p:cNvPr id="206" name="Rectangle 205"/>
          <p:cNvSpPr/>
          <p:nvPr/>
        </p:nvSpPr>
        <p:spPr>
          <a:xfrm>
            <a:off x="461665" y="5745777"/>
            <a:ext cx="616773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70"/>
          <p:cNvGrpSpPr>
            <a:grpSpLocks/>
          </p:cNvGrpSpPr>
          <p:nvPr/>
        </p:nvGrpSpPr>
        <p:grpSpPr bwMode="auto">
          <a:xfrm>
            <a:off x="1828503" y="6546850"/>
            <a:ext cx="157162" cy="158750"/>
            <a:chOff x="7848600" y="944563"/>
            <a:chExt cx="157163" cy="158750"/>
          </a:xfrm>
        </p:grpSpPr>
        <p:sp>
          <p:nvSpPr>
            <p:cNvPr id="208" name="Rectangle 207"/>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209" name="Group 109"/>
            <p:cNvGrpSpPr>
              <a:grpSpLocks/>
            </p:cNvGrpSpPr>
            <p:nvPr/>
          </p:nvGrpSpPr>
          <p:grpSpPr bwMode="auto">
            <a:xfrm>
              <a:off x="7853362" y="950913"/>
              <a:ext cx="152401" cy="152400"/>
              <a:chOff x="6019799" y="304800"/>
              <a:chExt cx="152401" cy="152401"/>
            </a:xfrm>
          </p:grpSpPr>
          <p:cxnSp>
            <p:nvCxnSpPr>
              <p:cNvPr id="210" name="Straight Connector 209"/>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2" name="Group 70"/>
          <p:cNvGrpSpPr>
            <a:grpSpLocks/>
          </p:cNvGrpSpPr>
          <p:nvPr/>
        </p:nvGrpSpPr>
        <p:grpSpPr bwMode="auto">
          <a:xfrm>
            <a:off x="1828800" y="6019800"/>
            <a:ext cx="157162" cy="158750"/>
            <a:chOff x="7848600" y="944563"/>
            <a:chExt cx="157163" cy="158750"/>
          </a:xfrm>
        </p:grpSpPr>
        <p:sp>
          <p:nvSpPr>
            <p:cNvPr id="213" name="Rectangle 212"/>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214" name="Group 109"/>
            <p:cNvGrpSpPr>
              <a:grpSpLocks/>
            </p:cNvGrpSpPr>
            <p:nvPr/>
          </p:nvGrpSpPr>
          <p:grpSpPr bwMode="auto">
            <a:xfrm>
              <a:off x="7853362" y="950913"/>
              <a:ext cx="152401" cy="152400"/>
              <a:chOff x="6019799" y="304800"/>
              <a:chExt cx="152401" cy="152401"/>
            </a:xfrm>
          </p:grpSpPr>
          <p:cxnSp>
            <p:nvCxnSpPr>
              <p:cNvPr id="215" name="Straight Connector 214"/>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7" name="Group 70"/>
          <p:cNvGrpSpPr>
            <a:grpSpLocks/>
          </p:cNvGrpSpPr>
          <p:nvPr/>
        </p:nvGrpSpPr>
        <p:grpSpPr bwMode="auto">
          <a:xfrm>
            <a:off x="3352800" y="6019800"/>
            <a:ext cx="157162" cy="158750"/>
            <a:chOff x="7848600" y="944563"/>
            <a:chExt cx="157163" cy="158750"/>
          </a:xfrm>
        </p:grpSpPr>
        <p:sp>
          <p:nvSpPr>
            <p:cNvPr id="218" name="Rectangle 217"/>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219" name="Group 109"/>
            <p:cNvGrpSpPr>
              <a:grpSpLocks/>
            </p:cNvGrpSpPr>
            <p:nvPr/>
          </p:nvGrpSpPr>
          <p:grpSpPr bwMode="auto">
            <a:xfrm>
              <a:off x="7853362" y="950913"/>
              <a:ext cx="152401" cy="152400"/>
              <a:chOff x="6019799" y="304800"/>
              <a:chExt cx="152401" cy="152401"/>
            </a:xfrm>
          </p:grpSpPr>
          <p:cxnSp>
            <p:nvCxnSpPr>
              <p:cNvPr id="220" name="Straight Connector 219"/>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2" name="Group 70"/>
          <p:cNvGrpSpPr>
            <a:grpSpLocks/>
          </p:cNvGrpSpPr>
          <p:nvPr/>
        </p:nvGrpSpPr>
        <p:grpSpPr bwMode="auto">
          <a:xfrm>
            <a:off x="5634038" y="6248400"/>
            <a:ext cx="157162" cy="158750"/>
            <a:chOff x="7848600" y="944563"/>
            <a:chExt cx="157163" cy="158750"/>
          </a:xfrm>
        </p:grpSpPr>
        <p:sp>
          <p:nvSpPr>
            <p:cNvPr id="223" name="Rectangle 222"/>
            <p:cNvSpPr/>
            <p:nvPr/>
          </p:nvSpPr>
          <p:spPr>
            <a:xfrm>
              <a:off x="7848600" y="944563"/>
              <a:ext cx="152401" cy="152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grpSp>
          <p:nvGrpSpPr>
            <p:cNvPr id="224" name="Group 109"/>
            <p:cNvGrpSpPr>
              <a:grpSpLocks/>
            </p:cNvGrpSpPr>
            <p:nvPr/>
          </p:nvGrpSpPr>
          <p:grpSpPr bwMode="auto">
            <a:xfrm>
              <a:off x="7853362" y="950913"/>
              <a:ext cx="152401" cy="152400"/>
              <a:chOff x="6019799" y="304800"/>
              <a:chExt cx="152401" cy="152401"/>
            </a:xfrm>
          </p:grpSpPr>
          <p:cxnSp>
            <p:nvCxnSpPr>
              <p:cNvPr id="225" name="Straight Connector 224"/>
              <p:cNvCxnSpPr/>
              <p:nvPr/>
            </p:nvCxnSpPr>
            <p:spPr>
              <a:xfrm rot="16200000" flipH="1">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019799" y="304800"/>
                <a:ext cx="152401" cy="15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9" name="Group 12"/>
          <p:cNvGrpSpPr>
            <a:grpSpLocks/>
          </p:cNvGrpSpPr>
          <p:nvPr/>
        </p:nvGrpSpPr>
        <p:grpSpPr bwMode="auto">
          <a:xfrm rot="16200000">
            <a:off x="-1028696" y="3238499"/>
            <a:ext cx="3962398" cy="990604"/>
            <a:chOff x="3729317" y="457195"/>
            <a:chExt cx="2138082" cy="1371605"/>
          </a:xfrm>
        </p:grpSpPr>
        <p:sp>
          <p:nvSpPr>
            <p:cNvPr id="164" name="Rectangle 163"/>
            <p:cNvSpPr/>
            <p:nvPr/>
          </p:nvSpPr>
          <p:spPr>
            <a:xfrm>
              <a:off x="3729317" y="457197"/>
              <a:ext cx="822340" cy="13715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5" name="Rectangle 164"/>
            <p:cNvSpPr/>
            <p:nvPr/>
          </p:nvSpPr>
          <p:spPr>
            <a:xfrm>
              <a:off x="4551657" y="457195"/>
              <a:ext cx="452287" cy="1371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6" name="Rectangle 165"/>
            <p:cNvSpPr/>
            <p:nvPr/>
          </p:nvSpPr>
          <p:spPr>
            <a:xfrm>
              <a:off x="5003942" y="457200"/>
              <a:ext cx="452287"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7" name="Rectangle 166"/>
            <p:cNvSpPr/>
            <p:nvPr/>
          </p:nvSpPr>
          <p:spPr>
            <a:xfrm>
              <a:off x="5437093" y="457200"/>
              <a:ext cx="43030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68" name="TextBox 120"/>
          <p:cNvSpPr txBox="1">
            <a:spLocks noChangeArrowheads="1"/>
          </p:cNvSpPr>
          <p:nvPr/>
        </p:nvSpPr>
        <p:spPr bwMode="auto">
          <a:xfrm>
            <a:off x="457200" y="5191780"/>
            <a:ext cx="990600" cy="523220"/>
          </a:xfrm>
          <a:prstGeom prst="rect">
            <a:avLst/>
          </a:prstGeom>
          <a:noFill/>
          <a:ln w="9525">
            <a:noFill/>
            <a:miter lim="800000"/>
            <a:headEnd/>
            <a:tailEnd/>
          </a:ln>
        </p:spPr>
        <p:txBody>
          <a:bodyPr wrap="square">
            <a:spAutoFit/>
          </a:bodyPr>
          <a:lstStyle/>
          <a:p>
            <a:pPr algn="ctr"/>
            <a:r>
              <a:rPr lang="en-US" sz="1400" b="1" dirty="0"/>
              <a:t>Atomic molecular</a:t>
            </a:r>
          </a:p>
        </p:txBody>
      </p:sp>
      <p:sp>
        <p:nvSpPr>
          <p:cNvPr id="170" name="TextBox 122"/>
          <p:cNvSpPr txBox="1">
            <a:spLocks noChangeArrowheads="1"/>
          </p:cNvSpPr>
          <p:nvPr/>
        </p:nvSpPr>
        <p:spPr bwMode="auto">
          <a:xfrm>
            <a:off x="381000" y="2743200"/>
            <a:ext cx="1219200" cy="307777"/>
          </a:xfrm>
          <a:prstGeom prst="rect">
            <a:avLst/>
          </a:prstGeom>
          <a:noFill/>
          <a:ln w="9525">
            <a:noFill/>
            <a:miter lim="800000"/>
            <a:headEnd/>
            <a:tailEnd/>
          </a:ln>
        </p:spPr>
        <p:txBody>
          <a:bodyPr wrap="square">
            <a:spAutoFit/>
          </a:bodyPr>
          <a:lstStyle/>
          <a:p>
            <a:pPr algn="ctr"/>
            <a:r>
              <a:rPr lang="en-US" sz="1400" b="1" dirty="0">
                <a:hlinkClick r:id="rId12" action="ppaction://hlinksldjump"/>
              </a:rPr>
              <a:t>Macroscopic</a:t>
            </a:r>
            <a:endParaRPr lang="en-US" sz="1400" b="1" dirty="0"/>
          </a:p>
        </p:txBody>
      </p:sp>
      <p:sp>
        <p:nvSpPr>
          <p:cNvPr id="171" name="TextBox 123"/>
          <p:cNvSpPr txBox="1">
            <a:spLocks noChangeArrowheads="1"/>
          </p:cNvSpPr>
          <p:nvPr/>
        </p:nvSpPr>
        <p:spPr bwMode="auto">
          <a:xfrm>
            <a:off x="457200" y="1981200"/>
            <a:ext cx="1066800" cy="307777"/>
          </a:xfrm>
          <a:prstGeom prst="rect">
            <a:avLst/>
          </a:prstGeom>
          <a:noFill/>
          <a:ln w="9525">
            <a:noFill/>
            <a:miter lim="800000"/>
            <a:headEnd/>
            <a:tailEnd/>
          </a:ln>
        </p:spPr>
        <p:txBody>
          <a:bodyPr wrap="square">
            <a:spAutoFit/>
          </a:bodyPr>
          <a:lstStyle/>
          <a:p>
            <a:pPr algn="ctr"/>
            <a:r>
              <a:rPr lang="en-US" sz="1400" b="1" dirty="0"/>
              <a:t>Large scale</a:t>
            </a:r>
          </a:p>
        </p:txBody>
      </p:sp>
      <p:pic>
        <p:nvPicPr>
          <p:cNvPr id="172" name="Picture 2"/>
          <p:cNvPicPr>
            <a:picLocks noChangeAspect="1" noChangeArrowheads="1"/>
          </p:cNvPicPr>
          <p:nvPr/>
        </p:nvPicPr>
        <p:blipFill>
          <a:blip r:embed="rId13" cstate="print"/>
          <a:srcRect/>
          <a:stretch>
            <a:fillRect/>
          </a:stretch>
        </p:blipFill>
        <p:spPr bwMode="auto">
          <a:xfrm>
            <a:off x="528935" y="4388823"/>
            <a:ext cx="854928" cy="762000"/>
          </a:xfrm>
          <a:prstGeom prst="rect">
            <a:avLst/>
          </a:prstGeom>
          <a:noFill/>
          <a:ln w="9525">
            <a:noFill/>
            <a:miter lim="800000"/>
            <a:headEnd/>
            <a:tailEnd/>
          </a:ln>
        </p:spPr>
      </p:pic>
      <p:grpSp>
        <p:nvGrpSpPr>
          <p:cNvPr id="106" name="Group 105"/>
          <p:cNvGrpSpPr/>
          <p:nvPr/>
        </p:nvGrpSpPr>
        <p:grpSpPr>
          <a:xfrm>
            <a:off x="7162800" y="5867400"/>
            <a:ext cx="838200" cy="838200"/>
            <a:chOff x="7162800" y="5867400"/>
            <a:chExt cx="838200" cy="838200"/>
          </a:xfrm>
        </p:grpSpPr>
        <p:sp>
          <p:nvSpPr>
            <p:cNvPr id="104" name="Down Arrow 103">
              <a:hlinkClick r:id="rId14" action="ppaction://hlinksldjump"/>
            </p:cNvPr>
            <p:cNvSpPr/>
            <p:nvPr/>
          </p:nvSpPr>
          <p:spPr>
            <a:xfrm>
              <a:off x="7467600" y="61722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7162800" y="5867400"/>
              <a:ext cx="838200" cy="276999"/>
            </a:xfrm>
            <a:prstGeom prst="rect">
              <a:avLst/>
            </a:prstGeom>
            <a:noFill/>
          </p:spPr>
          <p:txBody>
            <a:bodyPr wrap="square" rtlCol="0">
              <a:spAutoFit/>
            </a:bodyPr>
            <a:lstStyle/>
            <a:p>
              <a:r>
                <a:rPr lang="en-US" sz="1200" b="1" dirty="0" smtClean="0"/>
                <a:t>Next slide</a:t>
              </a:r>
              <a:endParaRPr lang="en-US" sz="1200" b="1" dirty="0"/>
            </a:p>
          </p:txBody>
        </p:sp>
      </p:grpSp>
      <p:sp>
        <p:nvSpPr>
          <p:cNvPr id="107" name="TextBox 121"/>
          <p:cNvSpPr txBox="1">
            <a:spLocks noChangeArrowheads="1"/>
          </p:cNvSpPr>
          <p:nvPr/>
        </p:nvSpPr>
        <p:spPr bwMode="auto">
          <a:xfrm>
            <a:off x="381000" y="3654623"/>
            <a:ext cx="1143000" cy="307777"/>
          </a:xfrm>
          <a:prstGeom prst="rect">
            <a:avLst/>
          </a:prstGeom>
          <a:noFill/>
          <a:ln w="9525">
            <a:noFill/>
            <a:miter lim="800000"/>
            <a:headEnd/>
            <a:tailEnd/>
          </a:ln>
        </p:spPr>
        <p:txBody>
          <a:bodyPr wrap="square">
            <a:spAutoFit/>
          </a:bodyPr>
          <a:lstStyle/>
          <a:p>
            <a:pPr algn="ctr"/>
            <a:r>
              <a:rPr lang="en-US" sz="1400" b="1" dirty="0" smtClean="0"/>
              <a:t>Microscopic</a:t>
            </a:r>
            <a:endParaRPr lang="en-US" sz="1400" b="1" dirty="0"/>
          </a:p>
        </p:txBody>
      </p:sp>
    </p:spTree>
    <p:extLst>
      <p:ext uri="{BB962C8B-B14F-4D97-AF65-F5344CB8AC3E}">
        <p14:creationId xmlns:p14="http://schemas.microsoft.com/office/powerpoint/2010/main" val="1466952020"/>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Questions about Chemical Change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a chemical change?</a:t>
            </a:r>
          </a:p>
          <a:p>
            <a:pPr lvl="1"/>
            <a:r>
              <a:rPr lang="en-US" dirty="0" smtClean="0"/>
              <a:t>A change in matter where atoms are rearranged into new molecules.</a:t>
            </a:r>
          </a:p>
          <a:p>
            <a:r>
              <a:rPr lang="en-US" dirty="0" smtClean="0"/>
              <a:t>Two questions that scientists always try to answer about chemical changes that involve carbon atoms:</a:t>
            </a:r>
          </a:p>
          <a:p>
            <a:pPr lvl="1"/>
            <a:r>
              <a:rPr lang="en-US" b="1" dirty="0" smtClean="0"/>
              <a:t>The Movement Question: Where atoms moving?</a:t>
            </a:r>
            <a:r>
              <a:rPr lang="en-US" dirty="0" smtClean="0"/>
              <a:t> (Where are atoms moving from?  Where are atoms going to?)</a:t>
            </a:r>
          </a:p>
          <a:p>
            <a:pPr lvl="1"/>
            <a:r>
              <a:rPr lang="en-US" b="1" dirty="0" smtClean="0"/>
              <a:t>The Carbon Question: What is happening to carbon atoms? </a:t>
            </a:r>
            <a:r>
              <a:rPr lang="en-US" dirty="0" smtClean="0"/>
              <a:t>(What molecules are carbon atoms in before the process? How are the atoms rearranged into new molecules?)</a:t>
            </a:r>
            <a:endParaRPr lang="en-US" dirty="0"/>
          </a:p>
          <a:p>
            <a:pPr lvl="1"/>
            <a:endParaRPr lang="en-US" dirty="0"/>
          </a:p>
        </p:txBody>
      </p:sp>
    </p:spTree>
    <p:extLst>
      <p:ext uri="{BB962C8B-B14F-4D97-AF65-F5344CB8AC3E}">
        <p14:creationId xmlns:p14="http://schemas.microsoft.com/office/powerpoint/2010/main" val="1453504018"/>
      </p:ext>
    </p:extLst>
  </p:cSld>
  <p:clrMapOvr>
    <a:masterClrMapping/>
  </p:clrMapOvr>
  <p:transition xmlns:p14="http://schemas.microsoft.com/office/powerpoint/2010/mai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Question: The Energy Question</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b="1" dirty="0" smtClean="0"/>
              <a:t>Two facts about energy:</a:t>
            </a:r>
          </a:p>
          <a:p>
            <a:pPr marL="514350" indent="-514350">
              <a:buFont typeface="+mj-lt"/>
              <a:buAutoNum type="arabicPeriod"/>
            </a:pPr>
            <a:r>
              <a:rPr lang="en-US" b="1" dirty="0" smtClean="0"/>
              <a:t>Energy lasts forever.  </a:t>
            </a:r>
            <a:r>
              <a:rPr lang="en-US" dirty="0" smtClean="0"/>
              <a:t>Energy is never created or destroyed in chemical changes.</a:t>
            </a:r>
          </a:p>
          <a:p>
            <a:pPr marL="514350" indent="-514350">
              <a:buFont typeface="+mj-lt"/>
              <a:buAutoNum type="arabicPeriod"/>
            </a:pPr>
            <a:r>
              <a:rPr lang="en-US" dirty="0" smtClean="0"/>
              <a:t>Energy can be transformed from one form to another.  Some common forms of energy include:</a:t>
            </a:r>
          </a:p>
          <a:p>
            <a:pPr marL="857250" lvl="1" indent="-457200"/>
            <a:r>
              <a:rPr lang="en-US" dirty="0" smtClean="0"/>
              <a:t>Heat</a:t>
            </a:r>
          </a:p>
          <a:p>
            <a:pPr marL="857250" lvl="1" indent="-457200"/>
            <a:r>
              <a:rPr lang="en-US" dirty="0" smtClean="0"/>
              <a:t>Light</a:t>
            </a:r>
          </a:p>
          <a:p>
            <a:pPr marL="857250" lvl="1" indent="-457200"/>
            <a:r>
              <a:rPr lang="en-US" dirty="0" smtClean="0"/>
              <a:t>Motion</a:t>
            </a:r>
          </a:p>
          <a:p>
            <a:pPr marL="857250" lvl="1" indent="-457200"/>
            <a:r>
              <a:rPr lang="en-US" dirty="0" smtClean="0"/>
              <a:t>Chemical energy: energy stored in bonds of molecules</a:t>
            </a:r>
          </a:p>
        </p:txBody>
      </p:sp>
      <p:sp>
        <p:nvSpPr>
          <p:cNvPr id="4" name="Content Placeholder 3"/>
          <p:cNvSpPr>
            <a:spLocks noGrp="1"/>
          </p:cNvSpPr>
          <p:nvPr>
            <p:ph sz="half" idx="2"/>
          </p:nvPr>
        </p:nvSpPr>
        <p:spPr/>
        <p:txBody>
          <a:bodyPr>
            <a:normAutofit fontScale="77500" lnSpcReduction="20000"/>
          </a:bodyPr>
          <a:lstStyle/>
          <a:p>
            <a:pPr marL="0" indent="0">
              <a:buNone/>
            </a:pPr>
            <a:r>
              <a:rPr lang="en-US" b="1" dirty="0"/>
              <a:t>The Energy Question: What is happening to chemical energy?</a:t>
            </a:r>
          </a:p>
          <a:p>
            <a:r>
              <a:rPr lang="en-US" dirty="0"/>
              <a:t>What forms of energy are involved?</a:t>
            </a:r>
          </a:p>
          <a:p>
            <a:r>
              <a:rPr lang="en-US" dirty="0"/>
              <a:t>How is energy changing from one form to another?</a:t>
            </a:r>
          </a:p>
          <a:p>
            <a:pPr marL="0" indent="0">
              <a:buNone/>
            </a:pPr>
            <a:endParaRPr lang="en-US" dirty="0"/>
          </a:p>
        </p:txBody>
      </p:sp>
    </p:spTree>
    <p:extLst>
      <p:ext uri="{BB962C8B-B14F-4D97-AF65-F5344CB8AC3E}">
        <p14:creationId xmlns:p14="http://schemas.microsoft.com/office/powerpoint/2010/main" val="227887514"/>
      </p:ext>
    </p:extLst>
  </p:cSld>
  <p:clrMapOvr>
    <a:masterClrMapping/>
  </p:clrMapOvr>
  <p:transition xmlns:p14="http://schemas.microsoft.com/office/powerpoint/2010/mai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Answering the questions for </a:t>
            </a:r>
            <a:r>
              <a:rPr lang="en-US" sz="3600" dirty="0" smtClean="0"/>
              <a:t>ethanol burning</a:t>
            </a:r>
            <a:endParaRPr lang="en-US" sz="3600"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What are your ideas?</a:t>
            </a:r>
          </a:p>
          <a:p>
            <a:r>
              <a:rPr lang="en-US" b="1" dirty="0" smtClean="0"/>
              <a:t>The Movement Question: Where atoms moving?</a:t>
            </a:r>
            <a:r>
              <a:rPr lang="en-US" dirty="0" smtClean="0"/>
              <a:t> (Where are atoms moving from?  Where are atoms going to?)</a:t>
            </a:r>
          </a:p>
          <a:p>
            <a:r>
              <a:rPr lang="en-US" b="1" dirty="0" smtClean="0"/>
              <a:t>The Carbon Question: What is happening to carbon atoms? </a:t>
            </a:r>
            <a:r>
              <a:rPr lang="en-US" dirty="0" smtClean="0"/>
              <a:t>(What molecules are carbon atoms in before the process? How are the atoms rearranged into new molecules?)</a:t>
            </a:r>
          </a:p>
          <a:p>
            <a:r>
              <a:rPr lang="en-US" b="1" dirty="0"/>
              <a:t>The Energy Question: What is happening to chemical energy</a:t>
            </a:r>
            <a:r>
              <a:rPr lang="en-US" b="1" dirty="0" smtClean="0"/>
              <a:t>? (</a:t>
            </a:r>
            <a:r>
              <a:rPr lang="en-US" dirty="0" smtClean="0"/>
              <a:t>What </a:t>
            </a:r>
            <a:r>
              <a:rPr lang="en-US" dirty="0"/>
              <a:t>forms of energy are </a:t>
            </a:r>
            <a:r>
              <a:rPr lang="en-US" dirty="0" smtClean="0"/>
              <a:t>involved? How </a:t>
            </a:r>
            <a:r>
              <a:rPr lang="en-US" dirty="0"/>
              <a:t>is energy changing from one form to another</a:t>
            </a:r>
            <a:r>
              <a:rPr lang="en-US" dirty="0" smtClean="0"/>
              <a:t>?)</a:t>
            </a:r>
            <a:endParaRPr lang="en-US" dirty="0"/>
          </a:p>
          <a:p>
            <a:endParaRPr lang="en-US" dirty="0" smtClean="0"/>
          </a:p>
          <a:p>
            <a:endParaRPr lang="en-US" dirty="0"/>
          </a:p>
        </p:txBody>
      </p:sp>
      <p:pic>
        <p:nvPicPr>
          <p:cNvPr id="6" name="Content Placeholder 5" descr="flame02"/>
          <p:cNvPicPr>
            <a:picLocks noGrp="1"/>
          </p:cNvPicPr>
          <p:nvPr>
            <p:ph sz="half" idx="2"/>
          </p:nvPr>
        </p:nvPicPr>
        <p:blipFill>
          <a:blip r:embed="rId2" cstate="print">
            <a:extLst>
              <a:ext uri="{28A0092B-C50C-407E-A947-70E740481C1C}">
                <a14:useLocalDpi xmlns:a14="http://schemas.microsoft.com/office/drawing/2010/main" val="0"/>
              </a:ext>
            </a:extLst>
          </a:blip>
          <a:srcRect t="-4364" b="-4364"/>
          <a:stretch>
            <a:fillRect/>
          </a:stretch>
        </p:blipFill>
        <p:spPr bwMode="auto">
          <a:prstGeom prst="rect">
            <a:avLst/>
          </a:prstGeom>
          <a:noFill/>
          <a:ln>
            <a:noFill/>
          </a:ln>
        </p:spPr>
      </p:pic>
    </p:spTree>
    <p:extLst>
      <p:ext uri="{BB962C8B-B14F-4D97-AF65-F5344CB8AC3E}">
        <p14:creationId xmlns:p14="http://schemas.microsoft.com/office/powerpoint/2010/main" val="2603458747"/>
      </p:ext>
    </p:extLst>
  </p:cSld>
  <p:clrMapOvr>
    <a:masterClrMapping/>
  </p:clrMapOvr>
  <p:transition xmlns:p14="http://schemas.microsoft.com/office/powerpoint/2010/mai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Predictions</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Predicting mass changes</a:t>
            </a:r>
          </a:p>
          <a:p>
            <a:r>
              <a:rPr lang="en-US" dirty="0" smtClean="0"/>
              <a:t>What materials will gain and lose mass when ethanol burns?</a:t>
            </a:r>
          </a:p>
          <a:p>
            <a:r>
              <a:rPr lang="en-US" dirty="0" smtClean="0"/>
              <a:t>How are the mass changes connected with The Movement Question: Where are atoms moving?</a:t>
            </a:r>
          </a:p>
          <a:p>
            <a:r>
              <a:rPr lang="en-US" dirty="0" smtClean="0"/>
              <a:t>Use arrows on the worksheet to show your ideas</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t>Predicting BTB changes</a:t>
            </a:r>
          </a:p>
          <a:p>
            <a:r>
              <a:rPr lang="en-US" dirty="0" smtClean="0"/>
              <a:t>How will ethanol burning change BTB?</a:t>
            </a:r>
          </a:p>
          <a:p>
            <a:r>
              <a:rPr lang="en-US" dirty="0" smtClean="0"/>
              <a:t>How are the BTB changes connected to The Carbon Question: What is happening to carbon atoms?</a:t>
            </a:r>
          </a:p>
          <a:p>
            <a:r>
              <a:rPr lang="en-US" dirty="0" smtClean="0"/>
              <a:t>Explain your ideas on the worksheet.</a:t>
            </a:r>
          </a:p>
          <a:p>
            <a:pPr marL="0" indent="0">
              <a:buNone/>
            </a:pPr>
            <a:r>
              <a:rPr lang="en-US" dirty="0" smtClean="0"/>
              <a:t>How </a:t>
            </a:r>
            <a:r>
              <a:rPr lang="en-US" dirty="0"/>
              <a:t>do you think that energy is changing from one form to another? </a:t>
            </a:r>
            <a:endParaRPr lang="en-US" dirty="0" smtClean="0"/>
          </a:p>
          <a:p>
            <a:r>
              <a:rPr lang="en-US" dirty="0" smtClean="0"/>
              <a:t>Explain your ideas on the worksheet.</a:t>
            </a:r>
            <a:endParaRPr lang="en-US" dirty="0"/>
          </a:p>
        </p:txBody>
      </p:sp>
    </p:spTree>
    <p:extLst>
      <p:ext uri="{BB962C8B-B14F-4D97-AF65-F5344CB8AC3E}">
        <p14:creationId xmlns:p14="http://schemas.microsoft.com/office/powerpoint/2010/main" val="3794225422"/>
      </p:ext>
    </p:extLst>
  </p:cSld>
  <p:clrMapOvr>
    <a:masterClrMapping/>
  </p:clrMapOvr>
  <p:transition xmlns:p14="http://schemas.microsoft.com/office/powerpoint/2010/main">
    <p:check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10074</TotalTime>
  <Words>2784</Words>
  <Application>Microsoft Macintosh PowerPoint</Application>
  <PresentationFormat>On-screen Show (4:3)</PresentationFormat>
  <Paragraphs>507</Paragraphs>
  <Slides>51</Slides>
  <Notes>17</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Lesson 1 Discussion</vt:lpstr>
      <vt:lpstr>What happens when ethanol burns?</vt:lpstr>
      <vt:lpstr>Lesson 4 Investigation</vt:lpstr>
      <vt:lpstr>Lesson 4 Activity 1</vt:lpstr>
      <vt:lpstr>Two Questions about Chemical Change</vt:lpstr>
      <vt:lpstr>Another Question: The Energy Question</vt:lpstr>
      <vt:lpstr>Answering the questions for ethanol burning</vt:lpstr>
      <vt:lpstr>Making Predictions</vt:lpstr>
      <vt:lpstr>What happens when ethanol burns?</vt:lpstr>
      <vt:lpstr>What Are Your Ideas about the Movement Question?</vt:lpstr>
      <vt:lpstr>What Are Your Ideas about the Carbon  Question?</vt:lpstr>
      <vt:lpstr>What Are Your Ideas about the Energy Question?</vt:lpstr>
      <vt:lpstr>Planning the Investigation</vt:lpstr>
      <vt:lpstr>Lesson 4 Activity 2</vt:lpstr>
      <vt:lpstr>Let’s do the investigation!</vt:lpstr>
      <vt:lpstr>Possible BTB Colors</vt:lpstr>
      <vt:lpstr>Comparing Group Results</vt:lpstr>
      <vt:lpstr>Results for Ms. Angle’s Class</vt:lpstr>
      <vt:lpstr>Evidence of CO2 in air from burning</vt:lpstr>
      <vt:lpstr>Explaining Group Results</vt:lpstr>
      <vt:lpstr>Lesson 4 Activity 3</vt:lpstr>
      <vt:lpstr>PowerPoint Presentation</vt:lpstr>
      <vt:lpstr>Driving question</vt:lpstr>
      <vt:lpstr>PowerPoint Presentation</vt:lpstr>
      <vt:lpstr>PowerPoint Presentation</vt:lpstr>
      <vt:lpstr>PowerPoint Presentation</vt:lpstr>
      <vt:lpstr>PowerPoint Presentation</vt:lpstr>
      <vt:lpstr>How Atoms Bond Together in Molecules</vt:lpstr>
      <vt:lpstr>Making the Reactant Molecules: Ethanol and Oxygen</vt:lpstr>
      <vt:lpstr>Photo of reactant molecules: H2CO3 (carbonic acid) Start by making the molecules and energy units of the reactants and putting them on the reactants side, then rearrange the atoms and energy units to show the products.</vt:lpstr>
      <vt:lpstr>Rearranging the Atoms to Make Product Molecules: Carbon Dioxide and Water</vt:lpstr>
      <vt:lpstr>Photo of  product molecules CO2 and H2O (carbon dioxide and water) Start by making the molecules and energy units of the reactants and putting them on the reactants side, then rearrange the atoms and energy units to show the products.</vt:lpstr>
      <vt:lpstr>Comparing photos of reactant and product molecules Start by making the molecules and energy units of the reactants and putting them on the reactants side, then rearrange the atoms and energy units to show the products.</vt:lpstr>
      <vt:lpstr>Writing a Chemical Equation</vt:lpstr>
      <vt:lpstr>Chemical equation for ethanol burning</vt:lpstr>
      <vt:lpstr>Three Questions Poster</vt:lpstr>
      <vt:lpstr>Can you answer the Three Questions for ethanol burning now?</vt:lpstr>
      <vt:lpstr>What happens when ethanol burns?</vt:lpstr>
      <vt:lpstr>The End</vt:lpstr>
      <vt:lpstr>Optional Process Tool Slides: Chemical changes when ethanol burns</vt:lpstr>
      <vt:lpstr>Materials in the flame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zhanli</dc:creator>
  <cp:lastModifiedBy>Jenny Dauer</cp:lastModifiedBy>
  <cp:revision>231</cp:revision>
  <dcterms:created xsi:type="dcterms:W3CDTF">2011-09-07T14:12:14Z</dcterms:created>
  <dcterms:modified xsi:type="dcterms:W3CDTF">2012-10-04T14:13:24Z</dcterms:modified>
</cp:coreProperties>
</file>